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62" r:id="rId4"/>
    <p:sldId id="257" r:id="rId5"/>
    <p:sldId id="330" r:id="rId6"/>
    <p:sldId id="331" r:id="rId7"/>
    <p:sldId id="332" r:id="rId8"/>
    <p:sldId id="333" r:id="rId9"/>
    <p:sldId id="334" r:id="rId10"/>
    <p:sldId id="335" r:id="rId11"/>
    <p:sldId id="307" r:id="rId12"/>
    <p:sldId id="309" r:id="rId13"/>
    <p:sldId id="261" r:id="rId14"/>
    <p:sldId id="288" r:id="rId15"/>
    <p:sldId id="260" r:id="rId16"/>
    <p:sldId id="308" r:id="rId17"/>
    <p:sldId id="328" r:id="rId18"/>
    <p:sldId id="329" r:id="rId19"/>
    <p:sldId id="310" r:id="rId20"/>
    <p:sldId id="314" r:id="rId21"/>
    <p:sldId id="312" r:id="rId22"/>
    <p:sldId id="315" r:id="rId23"/>
    <p:sldId id="316" r:id="rId24"/>
    <p:sldId id="280" r:id="rId25"/>
    <p:sldId id="281" r:id="rId26"/>
    <p:sldId id="286" r:id="rId27"/>
    <p:sldId id="283" r:id="rId28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4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9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C9E1CA63-9BCC-44DD-85E8-C322AA7B24E2}" type="datetimeFigureOut">
              <a:rPr lang="hr-HR" smtClean="0"/>
              <a:t>21.1.2020.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2" y="4777636"/>
            <a:ext cx="5438711" cy="3909377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3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F887E9F4-1D4D-43E0-A885-399DF9024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315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742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4781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842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91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0153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3365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2857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228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1364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5019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152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85800" y="3641040"/>
            <a:ext cx="7772040" cy="1371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8457840" y="6499440"/>
            <a:ext cx="84240" cy="84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569160" y="6499440"/>
            <a:ext cx="84240" cy="84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r-Latn-RS" sz="8000" b="0" strike="noStrike" spc="-1">
                <a:solidFill>
                  <a:srgbClr val="2F5897"/>
                </a:solidFill>
                <a:latin typeface="Palatino Linotype"/>
              </a:rPr>
              <a:t>Click to edit Master title style</a:t>
            </a:r>
            <a:endParaRPr lang="sr-Latn-RS" sz="80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6363360" y="6356520"/>
            <a:ext cx="2085480" cy="364680"/>
          </a:xfrm>
          <a:prstGeom prst="rect">
            <a:avLst/>
          </a:prstGeom>
        </p:spPr>
        <p:txBody>
          <a:bodyPr rIns="45720" anchor="ctr">
            <a:noAutofit/>
          </a:bodyPr>
          <a:lstStyle/>
          <a:p>
            <a:pPr algn="r">
              <a:lnSpc>
                <a:spcPct val="100000"/>
              </a:lnSpc>
            </a:pPr>
            <a:fld id="{E65136ED-584B-42D7-8ACB-25A484E66B9F}" type="datetime1"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21.1.2020.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543160" y="6356520"/>
            <a:ext cx="561600" cy="364680"/>
          </a:xfrm>
          <a:prstGeom prst="rect">
            <a:avLst/>
          </a:prstGeom>
        </p:spPr>
        <p:txBody>
          <a:bodyPr lIns="27360" rIns="45720" anchor="ctr">
            <a:noAutofit/>
          </a:bodyPr>
          <a:lstStyle/>
          <a:p>
            <a:pPr>
              <a:lnSpc>
                <a:spcPct val="100000"/>
              </a:lnSpc>
            </a:pPr>
            <a:fld id="{687CC53E-2A0C-4287-9D4D-6D76196005FC}" type="slidenum"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‹#›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659160" y="6356520"/>
            <a:ext cx="2847600" cy="364680"/>
          </a:xfrm>
          <a:prstGeom prst="rect">
            <a:avLst/>
          </a:prstGeom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„MREŽNICA“ udruga za zaštitu potrošača grada Duge Rese </a:t>
            </a:r>
            <a:endParaRPr lang="hr-HR" sz="1200" b="0" strike="noStrike" spc="-1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400" b="0" strike="noStrike" spc="-1">
                <a:solidFill>
                  <a:srgbClr val="808080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44" name="TextShape 1"/>
          <p:cNvSpPr txBox="1"/>
          <p:nvPr/>
        </p:nvSpPr>
        <p:spPr>
          <a:xfrm>
            <a:off x="651960" y="-72000"/>
            <a:ext cx="7772040" cy="4266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r-Latn-RS" sz="8000" b="0" strike="noStrike" spc="-1">
                <a:solidFill>
                  <a:srgbClr val="2F5897"/>
                </a:solidFill>
                <a:latin typeface="Palatino Linotype"/>
              </a:rPr>
              <a:t>Potrošačka školica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46" name="TextShape 3"/>
          <p:cNvSpPr txBox="1"/>
          <p:nvPr/>
        </p:nvSpPr>
        <p:spPr>
          <a:xfrm>
            <a:off x="3276000" y="54864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rIns="45720"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47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8" name="Picture 337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3FE8C77-FB23-4704-AADD-9E13BBA2AFE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57380" y="1204593"/>
            <a:ext cx="8229240" cy="4401229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600" dirty="0"/>
              <a:t>u slučaju  kupovine putem interneta na području EU, potrošač ima pravo vratiti kupljeni proizvod </a:t>
            </a:r>
            <a:r>
              <a:rPr lang="hr-HR" sz="1600" b="1" dirty="0"/>
              <a:t>u roku od 14 dana i dobiti povrat novca</a:t>
            </a:r>
          </a:p>
          <a:p>
            <a:pPr marL="2114550" lvl="4" indent="-285750" algn="just">
              <a:buFont typeface="Wingdings" panose="05000000000000000000" pitchFamily="2" charset="2"/>
              <a:buChar char="Ø"/>
            </a:pPr>
            <a:r>
              <a:rPr lang="hr-HR" sz="1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potrošač ne mora objašnjavati trgovcu zašto se predomislio</a:t>
            </a:r>
          </a:p>
          <a:p>
            <a:pPr marL="2114550" lvl="4" indent="-285750" algn="just">
              <a:buFont typeface="Wingdings" panose="05000000000000000000" pitchFamily="2" charset="2"/>
              <a:buChar char="Ø"/>
            </a:pPr>
            <a:r>
              <a:rPr lang="hr-HR" sz="1600" dirty="0"/>
              <a:t>pravo na povrat daje potrošaču mogućnost da provjeri proizvod na isti način kao što bi to učinio u dućanu</a:t>
            </a:r>
            <a:endParaRPr lang="hr-HR" sz="1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1600" dirty="0">
              <a:highlight>
                <a:srgbClr val="FFFF00"/>
              </a:highlight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600" dirty="0"/>
              <a:t>ako trgovac nije obavijestio potrošača o njegovom pravu na jednostrani raskid ugovora, pravo potrošača na jednostrani raskid ugovora prestaje </a:t>
            </a:r>
            <a:r>
              <a:rPr lang="hr-HR" sz="1600" b="1" dirty="0"/>
              <a:t>po isteku 12 mjeseci od isteka roka za raskid</a:t>
            </a:r>
          </a:p>
          <a:p>
            <a:pPr marL="285750" indent="-285750" algn="just"/>
            <a:endParaRPr lang="hr-HR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600" dirty="0"/>
              <a:t>nakon što je potrošač obavijestio trgovca da raskida ugovor, </a:t>
            </a:r>
            <a:r>
              <a:rPr lang="hr-HR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trgovac mu je dužan vratiti novac u roku od 14 dana od dana obavijesti potrošača o odustajanju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hr-HR" sz="1600" dirty="0"/>
              <a:t>trgovac može pričekati s povratom novca dok ne dobije natrag proizvod ili potvrdu da je proizvod poslan natrag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hr-HR" sz="1600" dirty="0"/>
              <a:t>trgovac mora platiti troškove dostave, osim ako je prethodno jasno obavijestio potrošača da želi da on snosi troškove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hr-HR" sz="1600" dirty="0"/>
              <a:t>pravo na povrat ne postoji kod proizvoda kojima ističe rok trajanja, rezervacije smještaja i ulaznica ili proizvode izrađene po mjeri</a:t>
            </a:r>
          </a:p>
          <a:p>
            <a:pPr marL="1371600" lvl="3" indent="0" algn="just">
              <a:buNone/>
            </a:pPr>
            <a:endParaRPr lang="hr-H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Europski potrošački centar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hr-HR" sz="6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1A26398-4B63-42DB-8AA7-31A3D32F106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CB172A41-A895-4F5F-AFBE-1AC08D6F800F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A20BE81E-1AB1-4137-8D36-CD9FC430A936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3EA83A-07BA-4F2C-8CA7-BC8FF291070A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2CC1AA0-7AC8-4121-806B-1E55C9C9B9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Naslov 1">
            <a:extLst>
              <a:ext uri="{FF2B5EF4-FFF2-40B4-BE49-F238E27FC236}">
                <a16:creationId xmlns:a16="http://schemas.microsoft.com/office/drawing/2014/main" id="{F2D595D6-991D-4F23-9648-A818FA85C411}"/>
              </a:ext>
            </a:extLst>
          </p:cNvPr>
          <p:cNvSpPr txBox="1">
            <a:spLocks/>
          </p:cNvSpPr>
          <p:nvPr/>
        </p:nvSpPr>
        <p:spPr>
          <a:xfrm>
            <a:off x="685980" y="347088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E-trgovina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266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9AA867-3FC9-45C0-A661-B281FCB6F1FD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863175" y="2212443"/>
            <a:ext cx="7772040" cy="2215991"/>
          </a:xfrm>
        </p:spPr>
        <p:txBody>
          <a:bodyPr/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hr-HR" sz="3200" dirty="0"/>
              <a:t>Bankovne kartice</a:t>
            </a:r>
          </a:p>
          <a:p>
            <a:pPr algn="just"/>
            <a:endParaRPr lang="hr-HR" sz="3200" dirty="0"/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hr-HR" sz="3200" dirty="0"/>
              <a:t>Krediti</a:t>
            </a:r>
          </a:p>
          <a:p>
            <a:pPr algn="just"/>
            <a:endParaRPr lang="hr-HR" sz="3200" dirty="0"/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hr-HR" sz="3200" dirty="0"/>
              <a:t>Štednja i ulaganja</a:t>
            </a:r>
          </a:p>
        </p:txBody>
      </p:sp>
      <p:sp>
        <p:nvSpPr>
          <p:cNvPr id="9" name="Naslov 8">
            <a:extLst>
              <a:ext uri="{FF2B5EF4-FFF2-40B4-BE49-F238E27FC236}">
                <a16:creationId xmlns:a16="http://schemas.microsoft.com/office/drawing/2014/main" id="{D1239256-8780-49C9-B8D4-A2B2CA75F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778" y="850383"/>
            <a:ext cx="8118835" cy="747897"/>
          </a:xfrm>
        </p:spPr>
        <p:txBody>
          <a:bodyPr/>
          <a:lstStyle/>
          <a:p>
            <a:pPr algn="ctr"/>
            <a:r>
              <a:rPr lang="hr-H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Financijske usluge</a:t>
            </a:r>
          </a:p>
        </p:txBody>
      </p:sp>
    </p:spTree>
    <p:extLst>
      <p:ext uri="{BB962C8B-B14F-4D97-AF65-F5344CB8AC3E}">
        <p14:creationId xmlns:p14="http://schemas.microsoft.com/office/powerpoint/2010/main" val="1772531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422727" y="1662423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b="1" dirty="0"/>
              <a:t>Minus po tekućem računu </a:t>
            </a:r>
            <a:r>
              <a:rPr lang="hr-HR" dirty="0"/>
              <a:t>odnosno overdraft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Jedan od najskupljih kredita, zaduživanje najjednostavnije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b="1" dirty="0"/>
              <a:t>Kreditne kartice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Potrošačena sredstva mogu se vratiti idući mjesec u cjelosti, na rate ili u postotku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Kod ugovaranja plaća se upisnina, članarina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Postoji kreditni limit i kamatna stopa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Limit za pozidanje gotovine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Naknada za podizanje gotovine</a:t>
            </a:r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980" y="261108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Bankovne kartice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9807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0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1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AA8C3836-BC46-46C7-A6CF-6BB032C6DB77}"/>
              </a:ext>
            </a:extLst>
          </p:cNvPr>
          <p:cNvSpPr/>
          <p:nvPr/>
        </p:nvSpPr>
        <p:spPr>
          <a:xfrm>
            <a:off x="1222631" y="1568682"/>
            <a:ext cx="891775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2400" dirty="0"/>
              <a:t>Kreditna kartica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2400" dirty="0"/>
              <a:t>Nenamjenski kredit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2400" dirty="0"/>
              <a:t>Stambeni krediti</a:t>
            </a: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2400" dirty="0"/>
              <a:t>Kredit za kupnju motornih vozila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4" name="Naslov 11">
            <a:extLst>
              <a:ext uri="{FF2B5EF4-FFF2-40B4-BE49-F238E27FC236}">
                <a16:creationId xmlns:a16="http://schemas.microsoft.com/office/drawing/2014/main" id="{174860DE-84EA-4D1D-8886-62FEC08E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980" y="466041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Krediti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9452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19BA28C-B14B-4C60-9D01-C62462A4254D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C493563F-D85C-498D-BBCB-087C856D2D47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EA189FA7-C8B1-4788-8D36-E425AD8CBF18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id="{4DFE3619-0B90-4A03-8218-FC116AC94817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202EEB8B-A09B-460F-A56D-390A466841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12" name="Naslov 11">
            <a:extLst>
              <a:ext uri="{FF2B5EF4-FFF2-40B4-BE49-F238E27FC236}">
                <a16:creationId xmlns:a16="http://schemas.microsoft.com/office/drawing/2014/main" id="{48199370-A61B-440B-952B-36BA4C429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203" y="342215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Kreditna vs. Debitna kartica</a:t>
            </a:r>
            <a:endParaRPr lang="hr-H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7C2A527-26A1-484D-B063-6DB6E4B074A6}"/>
              </a:ext>
            </a:extLst>
          </p:cNvPr>
          <p:cNvSpPr txBox="1">
            <a:spLocks/>
          </p:cNvSpPr>
          <p:nvPr/>
        </p:nvSpPr>
        <p:spPr>
          <a:xfrm>
            <a:off x="545757" y="977163"/>
            <a:ext cx="8052486" cy="4779804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0BD921-F6AC-4B84-B5C7-9DD3784EB19E}"/>
              </a:ext>
            </a:extLst>
          </p:cNvPr>
          <p:cNvSpPr/>
          <p:nvPr/>
        </p:nvSpPr>
        <p:spPr>
          <a:xfrm>
            <a:off x="665532" y="2406378"/>
            <a:ext cx="38159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Potrošena sredstva vraćaju se idući mjesec u cjelosti, na rate ili u postotku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Kod ugovaranja plaća se upisnina, članarina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Postoji kreditni limit, kamatna stopa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Limit za podizanje gotovine, naknada za podizanje gotovine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Zatezna kamata po danu kašnjenja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1D6C3A-CBAF-4921-920F-4C7DD7E70507}"/>
              </a:ext>
            </a:extLst>
          </p:cNvPr>
          <p:cNvSpPr/>
          <p:nvPr/>
        </p:nvSpPr>
        <p:spPr>
          <a:xfrm>
            <a:off x="4771485" y="2381193"/>
            <a:ext cx="40507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Nije potrebno vratiti ni kune tijekom idućeg mjeseca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Transakcijska kartica: osigurano pokriće za izvršenje transakcije u trenutku njenog zadavanja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Postoji odobreni iznos minusa po tekućem računu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Jedan od najskupljih kredita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Zaduživanje najjednostavnije</a:t>
            </a:r>
          </a:p>
          <a:p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974490-C991-4BD8-BA81-5F160D4042E2}"/>
              </a:ext>
            </a:extLst>
          </p:cNvPr>
          <p:cNvSpPr/>
          <p:nvPr/>
        </p:nvSpPr>
        <p:spPr>
          <a:xfrm>
            <a:off x="731520" y="15111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Kreditne kartice: MasterCard, </a:t>
            </a:r>
          </a:p>
          <a:p>
            <a:r>
              <a:rPr lang="hr-HR" dirty="0"/>
              <a:t>     Visa, Diners, American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65DD30-EE47-4EC6-8650-BF7D76AE16AC}"/>
              </a:ext>
            </a:extLst>
          </p:cNvPr>
          <p:cNvSpPr/>
          <p:nvPr/>
        </p:nvSpPr>
        <p:spPr>
          <a:xfrm>
            <a:off x="4712223" y="152397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Minus po tekućem računu odnosno overdraft</a:t>
            </a:r>
          </a:p>
        </p:txBody>
      </p:sp>
    </p:spTree>
    <p:extLst>
      <p:ext uri="{BB962C8B-B14F-4D97-AF65-F5344CB8AC3E}">
        <p14:creationId xmlns:p14="http://schemas.microsoft.com/office/powerpoint/2010/main" val="3675376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432154" y="1493832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Teže je realizirati nego kreditnu karticu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Zatvoriti minus po tekućem računu i/ili otplatiti kreditnu karticu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Overdraft ne smije biti dugoročan oblilk financiranja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Nenamjenski kredit ima manje kamate u slučaju kašnjenja nego što</a:t>
            </a:r>
          </a:p>
          <a:p>
            <a:pPr algn="just"/>
            <a:r>
              <a:rPr lang="hr-HR" dirty="0"/>
              <a:t>    su kamate po kreditnoj kartici u slučaju kašnjenja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Nenamjenski kredit ima manju kamatu od ovedrafta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Otplaćuje se na rate</a:t>
            </a:r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240581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Nenamjenski kredit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6719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587748" y="1784028"/>
            <a:ext cx="86472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Kupnja stana ili kuće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Izgradnja obiteljske kuće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Adaptacija stana ili kuće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Dovršenje, dogradnja, nadogradnja ili rekonstrukcija stambenog objekta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Refinanciranje postojećeg stambenog kredita</a:t>
            </a:r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980" y="493015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Stambeni kredit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73181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993101" y="2136338"/>
            <a:ext cx="86472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Uvjeti stambenog kredita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Rok otplate: 5 do 30 godina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Fiksna kamatna stopa ili promjenjiva kamatna stopa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U kunama ili u devizama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342" y="766585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Stambeni kredit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0071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248383" y="1419548"/>
            <a:ext cx="86472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232776-9E23-4F1B-B2F5-17DB6DEA78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7659" y="176042"/>
            <a:ext cx="5939389" cy="531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62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788196" y="1505161"/>
            <a:ext cx="858124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Klasična štednja (oročenja)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Stambena štednja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Štednja u mirovinskim fondovima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Štednja u investicijskim fondovima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Brokerske usluge</a:t>
            </a:r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447343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Štednja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155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020" y="2584917"/>
            <a:ext cx="7772040" cy="258532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»Ovaj je dokument izrađen uz financijsku podršku Ministarstva gospodarstva, poduzetništva i obrta. </a:t>
            </a:r>
            <a:b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Sadržaj ovoga dokumenta u isključivoj je odgovornosti </a:t>
            </a:r>
            <a:r>
              <a:rPr lang="hr-HR" sz="240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„MREŽNICE“ udruge za zaštitu potrošača grada Duge Rese</a:t>
            </a: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i ni pod kojim se uvjetima ne može smatrati odrazom stajališta Ministarstva gospodarstva poduzetništva i obrta«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244" y="1400467"/>
            <a:ext cx="3507152" cy="81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81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513318" y="1501315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Oročenje u poslovnim bankama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Rok: 3 mjeseca, 6 mjeseci, 12 mjeseci, 48 mjeseci...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Valuta: Kune ili devize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Jednokratna uplata ili otvorena štednja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Gotovinska isplata ili prijenos na račun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Raspolaganje kamatom prije isteka roka oročenja (mjesečno, tromjesčno, polugodišnje ili godišnje)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514771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Klasična štednja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8838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119695" y="79294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Isplativ i siguran način štednje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Prva stambena štedionica, RBA stambena štednja, PZB, Erste, HPB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Fiksne ili promijenjive kamatne stope na štednju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Državna poticajna sredstva (pravo na državna poticajna sredstva u iznosu od 1,2% ukupne uplaćene godišnje štednje do maksimalno 60,00 kuna)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Bez naknade za ugovaranje štednje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Izbor valute štednje: štednja u kunama ili uz zaštitnu valutnu klauzulu u eurima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Fleksibilna dinamika uplata (mjesečno, tromjesečno, polugodišnje, godišnje ili jednokratna uplata za cijelo razdoblje štednje)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Povoljan stambeni kredit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176" y="144096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Stambena štednja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7256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58735" y="1475259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Dobrovoljni mirovinski fondovi ili tzv. Treći stup (A-Z mirovinski fondovi, RBA mirovinski fondovi, Erste plavi dobrovoljni mirovinski fond, Croatia osiguranje dobrovoljni mirovinski fond)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Otvoreni ili zatvoreni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Prinos fonda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Državna poticajna sredstva (u iznosu od 15% ukupne godišnje uplate u fond do maksnimalno 750,00 kuna)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Fleksibilnost u načinu uplaćivanja sredstava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Nasljeđivanje ušteđenih sredstava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Mogućnost korištenja sredstava s navršenih 55 godina života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Porezna olakšica za poslodavce (uplate do 500,00 kn mjesečno ne smatraju se plaćom već su porezno priznati rashod poslodavca)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Prestanak uplate ne znači predstanak članstva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715" y="126067"/>
            <a:ext cx="7772040" cy="1218795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Štednja u </a:t>
            </a:r>
            <a:b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mirovinskim fondovima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2723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-10160" y="1595957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Otvoreni ili zatvoreni investicijski fondovi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Novčani investicijski fondovi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Dionički investicijski fondovi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Mješani investicijski fondovi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Troškovi trgovanja u investicijskim fondovima su niži od pojedinačnih ulaganja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Sredstva su dostupna: udjele možete na zahtjev otkupiti kad god odlučite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Rizik ulaganja u investicijske fondove ovisi o tome u koji se fond ulaže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Investicijski fondovi su pod nazdorom HANFE i podložni su strogim pravilima i nadzoru licence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340766"/>
            <a:ext cx="7772040" cy="1218795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Štednja u investicijskim fondovima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7402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30C0615-DD0B-400E-9DA7-748A1F4BA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0" y="718458"/>
            <a:ext cx="7587574" cy="574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33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27342"/>
            <a:ext cx="7772040" cy="830997"/>
          </a:xfrm>
        </p:spPr>
        <p:txBody>
          <a:bodyPr/>
          <a:lstStyle/>
          <a:p>
            <a:pPr algn="ctr"/>
            <a:r>
              <a:rPr lang="hr-HR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Hvala na pozornosti!</a:t>
            </a:r>
          </a:p>
        </p:txBody>
      </p:sp>
      <p:pic>
        <p:nvPicPr>
          <p:cNvPr id="11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3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59994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28529" y="1558064"/>
            <a:ext cx="7772040" cy="426672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»Ovaj je dokument izrađen uz financijsku podršku Ministarstva gospodarstva, poduzetništva i obrta. </a:t>
            </a:r>
            <a:b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Sadržaj ovoga dokumenta u isključivoj je odgovornosti </a:t>
            </a:r>
            <a:r>
              <a:rPr lang="hr-HR" sz="240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„MREŽNICE“ udruge za zaštitu potrošača grada Duge Rese</a:t>
            </a: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i ni pod kojim se uvjetima ne može smatrati odrazom stajališta Ministarstva gospodarstva poduzetništva i obrta«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973" y="1308564"/>
            <a:ext cx="3507152" cy="81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22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58" y="-94129"/>
            <a:ext cx="8086725" cy="725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183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58" y="-94129"/>
            <a:ext cx="8086725" cy="725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93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057" y="1713851"/>
            <a:ext cx="7772040" cy="2520690"/>
          </a:xfrm>
        </p:spPr>
        <p:txBody>
          <a:bodyPr/>
          <a:lstStyle/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E-trgovina i financijske usluge</a:t>
            </a:r>
            <a:br>
              <a:rPr lang="hr-HR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hr-HR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hr-H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Duga Resa, 08.02.2020.</a:t>
            </a:r>
          </a:p>
        </p:txBody>
      </p:sp>
      <p:pic>
        <p:nvPicPr>
          <p:cNvPr id="1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9003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3A099D-098B-4DC4-AF6E-12BA4D717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980" y="268645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E-trgovina</a:t>
            </a:r>
            <a:endParaRPr lang="hr-HR" dirty="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01F0FCD-6E13-4E6C-B3DD-4293D17E23B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13318" y="1126389"/>
            <a:ext cx="8229240" cy="454165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 nasjedajte na „nevjerojatne ponude”</a:t>
            </a:r>
          </a:p>
          <a:p>
            <a:pPr marL="0" indent="0">
              <a:buNone/>
            </a:pPr>
            <a:r>
              <a:rPr lang="hr-HR" sz="2800" dirty="0">
                <a:latin typeface="+mn-lt"/>
              </a:rPr>
              <a:t>	- pročitajte uvjete prodaje, dostave i povrata</a:t>
            </a:r>
          </a:p>
          <a:p>
            <a:pPr marL="0" indent="0">
              <a:buNone/>
            </a:pPr>
            <a:r>
              <a:rPr lang="hr-HR" sz="2800" dirty="0">
                <a:latin typeface="+mn-lt"/>
              </a:rPr>
              <a:t>	- pazite na skrivene pretplate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odaberite siguran način plaćanja</a:t>
            </a:r>
          </a:p>
          <a:p>
            <a:pPr marL="0" indent="0">
              <a:buNone/>
            </a:pPr>
            <a:r>
              <a:rPr lang="hr-HR" sz="2800" dirty="0">
                <a:latin typeface="+mn-lt"/>
              </a:rPr>
              <a:t>	- uglavnom sigurno ako se pri dnu zaslona 	  nalazi ključić ili lokot ili web stranica 	   	  započinje s </a:t>
            </a:r>
            <a:r>
              <a:rPr lang="hr-HR" sz="2800" u="sng" dirty="0">
                <a:solidFill>
                  <a:srgbClr val="002060"/>
                </a:solidFill>
                <a:latin typeface="+mn-lt"/>
              </a:rPr>
              <a:t>http://</a:t>
            </a:r>
          </a:p>
          <a:p>
            <a:pPr marL="0" indent="0">
              <a:buNone/>
            </a:pPr>
            <a:r>
              <a:rPr lang="hr-HR" sz="2800" dirty="0">
                <a:latin typeface="+mn-lt"/>
              </a:rPr>
              <a:t>	- PayPal, kreditna ili debitna kartica</a:t>
            </a:r>
          </a:p>
          <a:p>
            <a:pPr marL="0" indent="0">
              <a:buNone/>
            </a:pPr>
            <a:r>
              <a:rPr lang="hr-HR" sz="2800" dirty="0">
                <a:latin typeface="+mn-lt"/>
              </a:rPr>
              <a:t>	- ako vam kupljeni proizvod nije dostavljen ili 	  usluga nije pružena tvrtke će pod određenim 	  uvjetima vratiti novac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BB2EF69-0FAD-4DF5-A36C-F579830853FD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1D9844ED-B3F7-4ED5-9F3A-91102BAB7C98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996E6437-E39E-4E74-B330-C67DF4297304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C83B6F-03CD-4DD3-8A00-2F176E298B4C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ACC661-C3C1-4C3D-A51F-9EDCC456CF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058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5736C8E-1A7D-4C87-B465-6BEC73F4E4C6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45BBC518-93F1-4BDB-8F45-C06EB98B335F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00C1CEB6-5424-4CC1-95B6-E9F81863E238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F94AA6-A55F-434C-AC98-963B27DB0817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97A34B-37A1-4DA3-9DE2-45A6F304FE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Naslov 1">
            <a:extLst>
              <a:ext uri="{FF2B5EF4-FFF2-40B4-BE49-F238E27FC236}">
                <a16:creationId xmlns:a16="http://schemas.microsoft.com/office/drawing/2014/main" id="{794910CB-DCB7-4F24-B26B-3A59D6D3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980" y="268645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E-trgovina</a:t>
            </a:r>
            <a:endParaRPr lang="hr-HR" dirty="0"/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58FE4784-EFD5-47FE-9409-6B5046CD4B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8" y="1490041"/>
            <a:ext cx="3924848" cy="4020111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28A1D125-DDD7-4F44-B7DB-557C3AFDB0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400" y="1532008"/>
            <a:ext cx="4239217" cy="345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0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E036D12-F33D-46F0-8C2A-40F31E63E50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57380" y="1640789"/>
            <a:ext cx="8229240" cy="3977280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4000" dirty="0">
                <a:latin typeface="+mn-lt"/>
              </a:rPr>
              <a:t>cijena ponude prikazana na početku mora biti konačna cijena u koju su uključeni PDV i ostala javna davanja te mogući administrativni troškovi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r-HR" sz="40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4000" dirty="0">
                <a:latin typeface="+mn-lt"/>
              </a:rPr>
              <a:t>troškovi i mogućnosti dostave moraju biti jasno objašnjeni a njihova cijena jasno navedena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r-HR" sz="40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4000" dirty="0">
                <a:latin typeface="+mn-lt"/>
              </a:rPr>
              <a:t>ako kupujete izvan EU možda ćete morati platiti PDV vaše zemlje, carinsku pristojbu i troškove prijevoza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84A538A-7068-4F98-B1F0-683361CBB802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7EB7B54C-472D-49DD-8600-DB69873998BF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F6D0909A-9287-4CC2-842E-75DDF5F8C9B7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D54A15-8699-4C60-BF46-1CDBE76691B8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EB3C3C-BEBA-422F-8140-9E5A828E17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Naslov 1">
            <a:extLst>
              <a:ext uri="{FF2B5EF4-FFF2-40B4-BE49-F238E27FC236}">
                <a16:creationId xmlns:a16="http://schemas.microsoft.com/office/drawing/2014/main" id="{34EC637C-2230-4733-9DD1-EEA74E3F49B0}"/>
              </a:ext>
            </a:extLst>
          </p:cNvPr>
          <p:cNvSpPr txBox="1">
            <a:spLocks/>
          </p:cNvSpPr>
          <p:nvPr/>
        </p:nvSpPr>
        <p:spPr>
          <a:xfrm>
            <a:off x="685980" y="268645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E-trgovina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4623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E0487AC-FCDD-4C16-94E7-596098B6B2F4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57380" y="1332741"/>
            <a:ext cx="8229240" cy="397728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</a:rPr>
              <a:t>pošiljke zanemarive vrijednosti do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22 EUR-a </a:t>
            </a:r>
            <a:r>
              <a:rPr lang="hr-HR" dirty="0">
                <a:latin typeface="+mn-lt"/>
              </a:rPr>
              <a:t>u kunskoj protuvrijednosti , kao i nekomercijalne pošiljke do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45 EUR-a </a:t>
            </a:r>
            <a:r>
              <a:rPr lang="hr-HR" dirty="0">
                <a:latin typeface="+mn-lt"/>
              </a:rPr>
              <a:t>u kunskoj protuvrijednosti koje fizička osoba šalje fizičkoj osobi oslobođene su plaćanja carina i PDV-a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r-HR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</a:rPr>
              <a:t>Pošiljke zanemarive vrijednosti do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150 EUR-a </a:t>
            </a:r>
            <a:r>
              <a:rPr lang="hr-HR" dirty="0">
                <a:latin typeface="+mn-lt"/>
              </a:rPr>
              <a:t>u kunskoj protuvrijednosti (osim alkoholnih proizvoda, parfema i toaletnih voda, duhana i duhanskih proizvoda) uvoze se oslobođenje od uvoznih carina ali ako im je vrijednost veća od 22 EUR-a u kunskoj protuvrijednosti obračunava se PDV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r-HR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</a:rPr>
              <a:t>Sve informacije vezane uz carinski postupak u poštanskom prometu dostupne na stranicama Carinske uprave Ministarstva financija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C69CFA4-3754-417F-A23F-107DAF6989C7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E785B0D8-E301-4DB2-B642-53D00C62CAE3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32E12667-8CF4-4DB1-BDEA-5B4383C56307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A276D2-520D-40DA-AD44-2864F8A0F921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4E78BF-159B-4016-A2C6-CEDB4021BE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Naslov 1">
            <a:extLst>
              <a:ext uri="{FF2B5EF4-FFF2-40B4-BE49-F238E27FC236}">
                <a16:creationId xmlns:a16="http://schemas.microsoft.com/office/drawing/2014/main" id="{8F297800-3BA5-442A-803B-E5E366FCE86A}"/>
              </a:ext>
            </a:extLst>
          </p:cNvPr>
          <p:cNvSpPr txBox="1">
            <a:spLocks/>
          </p:cNvSpPr>
          <p:nvPr/>
        </p:nvSpPr>
        <p:spPr>
          <a:xfrm>
            <a:off x="756796" y="389333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E-trgovina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7987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31A3696-6436-4C05-A563-B1AD1850D126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13318" y="1155383"/>
            <a:ext cx="8229240" cy="443198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dirty="0">
                <a:latin typeface="+mn-lt"/>
              </a:rPr>
              <a:t>ne šaljite osobne podatke i podatke o svojim financijama </a:t>
            </a:r>
          </a:p>
          <a:p>
            <a:endParaRPr lang="hr-HR" sz="32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dirty="0">
                <a:latin typeface="+mn-lt"/>
              </a:rPr>
              <a:t>budite oprezni pri podizanju „brzih” kredita putem interneta</a:t>
            </a:r>
          </a:p>
          <a:p>
            <a:pPr marL="0" indent="0">
              <a:buNone/>
            </a:pPr>
            <a:r>
              <a:rPr lang="hr-HR" sz="3200" dirty="0">
                <a:latin typeface="+mn-lt"/>
              </a:rPr>
              <a:t>	- popis imatelja odobrenja Ministarstva 	  financija za pružanje usluga 	   		  potrošačkog kreditiranja javno je 	   	  dostupan </a:t>
            </a:r>
            <a:r>
              <a:rPr lang="hr-HR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 mrežnoj stranici 	  	  Ministarstva financija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886E596-CF1D-442B-A1B7-88FB2E006F97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B702085F-F639-4CC9-9FF9-311BE0E82D3B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EBC28AE8-9E33-41E6-89FB-8D52AB77249F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A43618-3B73-4690-8EE1-A149F0B302F4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1ADFB52-7BAD-46A6-A5A4-EDA8167A80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Naslov 1">
            <a:extLst>
              <a:ext uri="{FF2B5EF4-FFF2-40B4-BE49-F238E27FC236}">
                <a16:creationId xmlns:a16="http://schemas.microsoft.com/office/drawing/2014/main" id="{2A59DD13-B2B6-455C-82B1-6B7953D19F37}"/>
              </a:ext>
            </a:extLst>
          </p:cNvPr>
          <p:cNvSpPr txBox="1">
            <a:spLocks/>
          </p:cNvSpPr>
          <p:nvPr/>
        </p:nvSpPr>
        <p:spPr>
          <a:xfrm>
            <a:off x="685980" y="268645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E-trgovina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8572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6514</TotalTime>
  <Words>1649</Words>
  <Application>Microsoft Office PowerPoint</Application>
  <PresentationFormat>Prikaz na zaslonu (4:3)</PresentationFormat>
  <Paragraphs>301</Paragraphs>
  <Slides>27</Slides>
  <Notes>11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35" baseType="lpstr">
      <vt:lpstr>Arial</vt:lpstr>
      <vt:lpstr>Calibri</vt:lpstr>
      <vt:lpstr>Century Gothic</vt:lpstr>
      <vt:lpstr>Palatino Linotype</vt:lpstr>
      <vt:lpstr>Symbol</vt:lpstr>
      <vt:lpstr>Times New Roman</vt:lpstr>
      <vt:lpstr>Wingdings</vt:lpstr>
      <vt:lpstr>Office Theme</vt:lpstr>
      <vt:lpstr>PowerPoint prezentacija</vt:lpstr>
      <vt:lpstr>»Ovaj je dokument izrađen uz financijsku podršku Ministarstva gospodarstva, poduzetništva i obrta.  Sadržaj ovoga dokumenta u isključivoj je odgovornosti „MREŽNICE“ udruge za zaštitu potrošača grada Duge Rese i ni pod kojim se uvjetima ne može smatrati odrazom stajališta Ministarstva gospodarstva poduzetništva i obrta«</vt:lpstr>
      <vt:lpstr>PowerPoint prezentacija</vt:lpstr>
      <vt:lpstr>E-trgovina i financijske usluge  Duga Resa, 08.02.2020.</vt:lpstr>
      <vt:lpstr>E-trgovina</vt:lpstr>
      <vt:lpstr>E-trgovina</vt:lpstr>
      <vt:lpstr>PowerPoint prezentacija</vt:lpstr>
      <vt:lpstr>PowerPoint prezentacija</vt:lpstr>
      <vt:lpstr>PowerPoint prezentacija</vt:lpstr>
      <vt:lpstr>PowerPoint prezentacija</vt:lpstr>
      <vt:lpstr>Financijske usluge</vt:lpstr>
      <vt:lpstr>Bankovne kartice</vt:lpstr>
      <vt:lpstr>Krediti</vt:lpstr>
      <vt:lpstr>Kreditna vs. Debitna kartica</vt:lpstr>
      <vt:lpstr>Nenamjenski kredit</vt:lpstr>
      <vt:lpstr>Stambeni kredit</vt:lpstr>
      <vt:lpstr>Stambeni kredit</vt:lpstr>
      <vt:lpstr>PowerPoint prezentacija</vt:lpstr>
      <vt:lpstr>Štednja</vt:lpstr>
      <vt:lpstr>Klasična štednja</vt:lpstr>
      <vt:lpstr>Stambena štednja</vt:lpstr>
      <vt:lpstr>Štednja u  mirovinskim fondovima</vt:lpstr>
      <vt:lpstr>Štednja u investicijskim fondovima</vt:lpstr>
      <vt:lpstr>PowerPoint prezentacija</vt:lpstr>
      <vt:lpstr>Hvala na pozornosti!</vt:lpstr>
      <vt:lpstr>»Ovaj je dokument izrađen uz financijsku podršku Ministarstva gospodarstva, poduzetništva i obrta.  Sadržaj ovoga dokumenta u isključivoj je odgovornosti „MREŽNICE“ udruge za zaštitu potrošača grada Duge Rese i ni pod kojim se uvjetima ne može smatrati odrazom stajališta Ministarstva gospodarstva poduzetništva i obrta«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hdesk</dc:creator>
  <dc:description/>
  <cp:lastModifiedBy>Mrežnica Udruga za zaštitu potrošača grada Duga Resa</cp:lastModifiedBy>
  <cp:revision>372</cp:revision>
  <cp:lastPrinted>2019-09-04T19:46:10Z</cp:lastPrinted>
  <dcterms:created xsi:type="dcterms:W3CDTF">2019-03-18T11:23:00Z</dcterms:created>
  <dcterms:modified xsi:type="dcterms:W3CDTF">2020-01-21T20:15:25Z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