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62" r:id="rId4"/>
    <p:sldId id="257" r:id="rId5"/>
    <p:sldId id="307" r:id="rId6"/>
    <p:sldId id="288" r:id="rId7"/>
    <p:sldId id="261" r:id="rId8"/>
    <p:sldId id="260" r:id="rId9"/>
    <p:sldId id="264" r:id="rId10"/>
    <p:sldId id="263" r:id="rId11"/>
    <p:sldId id="265" r:id="rId12"/>
    <p:sldId id="284" r:id="rId13"/>
    <p:sldId id="285" r:id="rId14"/>
    <p:sldId id="268" r:id="rId15"/>
    <p:sldId id="266" r:id="rId16"/>
    <p:sldId id="267" r:id="rId17"/>
    <p:sldId id="308" r:id="rId18"/>
    <p:sldId id="280" r:id="rId19"/>
    <p:sldId id="281" r:id="rId20"/>
    <p:sldId id="286" r:id="rId21"/>
    <p:sldId id="283" r:id="rId22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C9E1CA63-9BCC-44DD-85E8-C322AA7B24E2}" type="datetimeFigureOut">
              <a:rPr lang="hr-HR" smtClean="0"/>
              <a:t>27.09.2019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2" y="4777636"/>
            <a:ext cx="5438711" cy="3909377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3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887E9F4-1D4D-43E0-A885-399DF9024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315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9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7E9F4-1D4D-43E0-A885-399DF9024429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015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85800" y="3641040"/>
            <a:ext cx="7772040" cy="1371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845784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56916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r-Latn-RS" sz="8000" b="0" strike="noStrike" spc="-1">
                <a:solidFill>
                  <a:srgbClr val="2F5897"/>
                </a:solidFill>
                <a:latin typeface="Palatino Linotype"/>
              </a:rPr>
              <a:t>Click to edit Master title style</a:t>
            </a:r>
            <a:endParaRPr lang="sr-Latn-RS" sz="80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6363360" y="6356520"/>
            <a:ext cx="2085480" cy="364680"/>
          </a:xfrm>
          <a:prstGeom prst="rect">
            <a:avLst/>
          </a:prstGeom>
        </p:spPr>
        <p:txBody>
          <a:bodyPr rIns="45720" anchor="ctr">
            <a:noAutofit/>
          </a:bodyPr>
          <a:lstStyle/>
          <a:p>
            <a:pPr algn="r">
              <a:lnSpc>
                <a:spcPct val="100000"/>
              </a:lnSpc>
            </a:pPr>
            <a:fld id="{E65136ED-584B-42D7-8ACB-25A484E66B9F}" type="datetime1"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27.09.2019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543160" y="6356520"/>
            <a:ext cx="561600" cy="364680"/>
          </a:xfrm>
          <a:prstGeom prst="rect">
            <a:avLst/>
          </a:prstGeom>
        </p:spPr>
        <p:txBody>
          <a:bodyPr lIns="27360" rIns="45720" anchor="ctr">
            <a:noAutofit/>
          </a:bodyPr>
          <a:lstStyle/>
          <a:p>
            <a:pPr>
              <a:lnSpc>
                <a:spcPct val="100000"/>
              </a:lnSpc>
            </a:pPr>
            <a:fld id="{687CC53E-2A0C-4287-9D4D-6D76196005FC}" type="slidenum"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‹#›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659160" y="6356520"/>
            <a:ext cx="2847600" cy="364680"/>
          </a:xfrm>
          <a:prstGeom prst="rect">
            <a:avLst/>
          </a:prstGeom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„MREŽNICA“ udruga za zaštitu potrošača grada Duge Rese </a:t>
            </a:r>
            <a:endParaRPr lang="hr-HR" sz="1200" b="0" strike="noStrike" spc="-1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400" b="0" strike="noStrike" spc="-1">
                <a:solidFill>
                  <a:srgbClr val="808080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44" name="TextShape 1"/>
          <p:cNvSpPr txBox="1"/>
          <p:nvPr/>
        </p:nvSpPr>
        <p:spPr>
          <a:xfrm>
            <a:off x="651960" y="-72000"/>
            <a:ext cx="7772040" cy="426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r-Latn-RS" sz="8000" b="0" strike="noStrike" spc="-1">
                <a:solidFill>
                  <a:srgbClr val="2F5897"/>
                </a:solidFill>
                <a:latin typeface="Palatino Linotype"/>
              </a:rPr>
              <a:t>Potrošačka školica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46" name="TextShape 3"/>
          <p:cNvSpPr txBox="1"/>
          <p:nvPr/>
        </p:nvSpPr>
        <p:spPr>
          <a:xfrm>
            <a:off x="3276000" y="54864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rIns="45720"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8" name="Picture 337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4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419D0764-182D-4982-B681-7985F9EF3118}"/>
              </a:ext>
            </a:extLst>
          </p:cNvPr>
          <p:cNvSpPr/>
          <p:nvPr/>
        </p:nvSpPr>
        <p:spPr>
          <a:xfrm>
            <a:off x="102216" y="11325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pokušati riješiti problem putem službe za korisnike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ukoliko ne uspije, podnošenje PISANOG PRIGOVORA: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hr-HR" dirty="0"/>
              <a:t>na račun u roku od </a:t>
            </a:r>
            <a:r>
              <a:rPr lang="hr-HR" b="1" dirty="0"/>
              <a:t>30 dana </a:t>
            </a:r>
            <a:r>
              <a:rPr lang="hr-HR" dirty="0"/>
              <a:t>od dana dospijeća računa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hr-HR" dirty="0"/>
              <a:t>na kakvoću usluge u roku od </a:t>
            </a:r>
            <a:r>
              <a:rPr lang="hr-HR" b="1" dirty="0"/>
              <a:t>30 dana </a:t>
            </a:r>
            <a:r>
              <a:rPr lang="hr-HR" dirty="0"/>
              <a:t>od dana pružanja usluge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hr-HR" dirty="0"/>
              <a:t>na povredu odredbi ugovora u roku od </a:t>
            </a:r>
            <a:r>
              <a:rPr lang="hr-HR" b="1" dirty="0"/>
              <a:t>15 dana </a:t>
            </a:r>
            <a:r>
              <a:rPr lang="hr-HR" dirty="0"/>
              <a:t>od saznanja o radnji ili propustu operatora, a najkasnije u roku od </a:t>
            </a:r>
            <a:r>
              <a:rPr lang="hr-HR" b="1" dirty="0"/>
              <a:t>30 dana </a:t>
            </a:r>
            <a:r>
              <a:rPr lang="hr-HR" dirty="0"/>
              <a:t>od dana povrede odredbi ugovora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potrošač mora </a:t>
            </a:r>
            <a:r>
              <a:rPr lang="hr-H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OBAVEZNO PLATITI NESPORNI IZNOS RAČUNA  </a:t>
            </a:r>
            <a:r>
              <a:rPr lang="hr-HR" dirty="0"/>
              <a:t>ili iznos koji smatra ispravnim kako bi mogao usluge dalje nesmetano koristiti</a:t>
            </a:r>
            <a:br>
              <a:rPr lang="hr-HR" dirty="0"/>
            </a:b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na pisani prigovor operator je dužan dostaviti </a:t>
            </a:r>
            <a:r>
              <a:rPr lang="hr-HR" b="1" u="sng" dirty="0"/>
              <a:t>pisani odgovor potrošaču u roku od 15 dana</a:t>
            </a:r>
            <a:r>
              <a:rPr lang="hr-HR" dirty="0"/>
              <a:t>, odnosno u roku od 30 dana kada se radi o uslugama s posebnom tarifom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9" name="Naslov 11">
            <a:extLst>
              <a:ext uri="{FF2B5EF4-FFF2-40B4-BE49-F238E27FC236}">
                <a16:creationId xmlns:a16="http://schemas.microsoft.com/office/drawing/2014/main" id="{0213AEDE-0F56-4177-9690-72AE3D6629D8}"/>
              </a:ext>
            </a:extLst>
          </p:cNvPr>
          <p:cNvSpPr txBox="1">
            <a:spLocks/>
          </p:cNvSpPr>
          <p:nvPr/>
        </p:nvSpPr>
        <p:spPr>
          <a:xfrm>
            <a:off x="788196" y="249224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Prigovori potrošača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2168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4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976636C4-7D6A-4493-B257-723E7CD2B71B}"/>
              </a:ext>
            </a:extLst>
          </p:cNvPr>
          <p:cNvSpPr/>
          <p:nvPr/>
        </p:nvSpPr>
        <p:spPr>
          <a:xfrm>
            <a:off x="102216" y="131022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ukoliko je potrošač nezadovoljan pisanim odgovorom operatora (ili ga ne primi u propisanom roku) u roku od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dana </a:t>
            </a:r>
            <a:r>
              <a:rPr lang="hr-HR" dirty="0"/>
              <a:t>podnosi reklamaciju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Povjerenstvu za pritužbe potrošača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Povjerenstvo je dužno pisano odgovoriti potrošaču u roku od 30 dana od zaprimanja reklamacije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ukoliko je potrošač nezadovoljan pisanim odgovorom operatora (ili ga ne primi u propisanom roku) u roku od 30 dana podnosi pisani zahtjev za rješavanje spora HAKOM-u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hr-HR" dirty="0"/>
              <a:t>zahtjevu potrebno priložiti svu dokumentaciju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hr-HR" dirty="0"/>
              <a:t>protiv odluke HAKOM-a moguće pokrenuti upravni spor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9" name="Naslov 11">
            <a:extLst>
              <a:ext uri="{FF2B5EF4-FFF2-40B4-BE49-F238E27FC236}">
                <a16:creationId xmlns:a16="http://schemas.microsoft.com/office/drawing/2014/main" id="{1BCB9CB0-1CE1-4526-A409-EB30F9884DC6}"/>
              </a:ext>
            </a:extLst>
          </p:cNvPr>
          <p:cNvSpPr txBox="1">
            <a:spLocks/>
          </p:cNvSpPr>
          <p:nvPr/>
        </p:nvSpPr>
        <p:spPr>
          <a:xfrm>
            <a:off x="788196" y="249224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Reklamacija potrošača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359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3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1FD212F9-1F25-4347-A1FC-37248D05A799}"/>
              </a:ext>
            </a:extLst>
          </p:cNvPr>
          <p:cNvSpPr/>
          <p:nvPr/>
        </p:nvSpPr>
        <p:spPr>
          <a:xfrm>
            <a:off x="0" y="1768678"/>
            <a:ext cx="9144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2000" dirty="0"/>
              <a:t>operator je dužan: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sz="2000" dirty="0"/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hr-HR" sz="2000" dirty="0"/>
              <a:t>ponuditi umanjenje mjesečne naknade na računu razmjerno broju dana nemogućnosti korištenja usluge ako tehničke smetnje ili smanjenje kakvoće usluge za koje je odgovoran nisu otklonjene u roku od 24 sata od prijave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hr-HR" sz="2000" dirty="0"/>
              <a:t>otkloniti kvar na opremi koja je u najmu korisnika u roku od 5 dana od prijave kvara, (osim ako za prekoračenje tog roka nije odgovaran potrošač), u protivnom potrošač može raskinuti ugovor bez plaćanja penala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0" name="Naslov 11">
            <a:extLst>
              <a:ext uri="{FF2B5EF4-FFF2-40B4-BE49-F238E27FC236}">
                <a16:creationId xmlns:a16="http://schemas.microsoft.com/office/drawing/2014/main" id="{396DCAE5-1C3C-47AC-8883-8D6CDA79D56D}"/>
              </a:ext>
            </a:extLst>
          </p:cNvPr>
          <p:cNvSpPr txBox="1">
            <a:spLocks/>
          </p:cNvSpPr>
          <p:nvPr/>
        </p:nvSpPr>
        <p:spPr>
          <a:xfrm>
            <a:off x="778866" y="300811"/>
            <a:ext cx="7772040" cy="1218795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Tehničke smetnje i kvarovi na opremi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347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8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11" name="Pravokutnik 10">
            <a:extLst>
              <a:ext uri="{FF2B5EF4-FFF2-40B4-BE49-F238E27FC236}">
                <a16:creationId xmlns:a16="http://schemas.microsoft.com/office/drawing/2014/main" id="{8C46EF75-CC44-41F2-A984-5110465CB3A9}"/>
              </a:ext>
            </a:extLst>
          </p:cNvPr>
          <p:cNvSpPr/>
          <p:nvPr/>
        </p:nvSpPr>
        <p:spPr>
          <a:xfrm>
            <a:off x="298159" y="1909331"/>
            <a:ext cx="91910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zastara: </a:t>
            </a: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godinu, od dana dospijeća</a:t>
            </a:r>
            <a:r>
              <a:rPr lang="hr-HR" dirty="0"/>
              <a:t> svakog pojedinog računa (potrošač se sam mora pozvati na zastaru, ukoliko je nastupila)</a:t>
            </a:r>
          </a:p>
          <a:p>
            <a:r>
              <a:rPr lang="hr-HR" dirty="0"/>
              <a:t>	- </a:t>
            </a:r>
            <a:r>
              <a:rPr lang="hr-HR" u="sng" dirty="0"/>
              <a:t>priznanje duga prekida tijek zastare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cesija: ulaženje treće osobe umjesto vjerovnika (operatora) – kuće za naplatu potraživanja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ovrha: prije ovrhe operator će pisanim putem opomenuti korisnika o dugu</a:t>
            </a:r>
          </a:p>
          <a:p>
            <a:pPr lvl="2"/>
            <a:r>
              <a:rPr lang="hr-HR" dirty="0"/>
              <a:t> telekom operator rijetko pokreće ovršni postupak - cesija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2" name="Naslov 11">
            <a:extLst>
              <a:ext uri="{FF2B5EF4-FFF2-40B4-BE49-F238E27FC236}">
                <a16:creationId xmlns:a16="http://schemas.microsoft.com/office/drawing/2014/main" id="{657D7E75-B17D-41D9-B5DD-DC2AA9CF4CB5}"/>
              </a:ext>
            </a:extLst>
          </p:cNvPr>
          <p:cNvSpPr txBox="1">
            <a:spLocks/>
          </p:cNvSpPr>
          <p:nvPr/>
        </p:nvSpPr>
        <p:spPr>
          <a:xfrm>
            <a:off x="685980" y="687381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Zastara, cesija, ovrha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9467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4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4" name="Naslov 3">
            <a:extLst>
              <a:ext uri="{FF2B5EF4-FFF2-40B4-BE49-F238E27FC236}">
                <a16:creationId xmlns:a16="http://schemas.microsoft.com/office/drawing/2014/main" id="{3BB88377-2F88-477B-B34B-0A7A46C71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437" y="1187838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RTV pristojba</a:t>
            </a:r>
            <a:endParaRPr lang="hr-HR" dirty="0"/>
          </a:p>
        </p:txBody>
      </p:sp>
      <p:pic>
        <p:nvPicPr>
          <p:cNvPr id="1026" name="Picture 2" descr="Slikovni rezultat za tv prijemnik stari">
            <a:extLst>
              <a:ext uri="{FF2B5EF4-FFF2-40B4-BE49-F238E27FC236}">
                <a16:creationId xmlns:a16="http://schemas.microsoft.com/office/drawing/2014/main" id="{250ED8DD-2448-4B9E-BCA6-6F6F8C47F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331" y="1938376"/>
            <a:ext cx="3059452" cy="357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609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4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7E300AFC-6905-41F9-B8F7-DC5596105C76}"/>
              </a:ext>
            </a:extLst>
          </p:cNvPr>
          <p:cNvSpPr/>
          <p:nvPr/>
        </p:nvSpPr>
        <p:spPr>
          <a:xfrm>
            <a:off x="102216" y="131022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državna je </a:t>
            </a:r>
            <a:r>
              <a:rPr lang="hr-H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potpora</a:t>
            </a:r>
            <a:r>
              <a:rPr lang="hr-HR" dirty="0"/>
              <a:t> koju su obvezni plaćati </a:t>
            </a: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 vlasnici ili posjednici prijamnika </a:t>
            </a:r>
            <a:r>
              <a:rPr lang="hr-HR" dirty="0"/>
              <a:t>(radija, televizora ili kojega drugoga uređaja) u Republici Hrvatskoj u cilju osiguravanja sredstava za rad javnoga medijskoga servisa te financiranje Fonda za poticanje pluralizma i raznovrsnosti medija i rada Hrvatskoga audiovizualnog centra (HAVC)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kućanstva koja u vlasništvu ili posjedu imaju dva ili više prijamnika, plaćaju jednu mjesečnu pristojbu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HRT pristojba mora se plaćati i ako je ugovorena posebna usluga TV programa (npr. MaxTV) i ako se program HRT-a ne gleda niti ne sluša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1" name="Naslov 11">
            <a:extLst>
              <a:ext uri="{FF2B5EF4-FFF2-40B4-BE49-F238E27FC236}">
                <a16:creationId xmlns:a16="http://schemas.microsoft.com/office/drawing/2014/main" id="{E170BFA8-565C-4972-8D01-FD5DEF7114F3}"/>
              </a:ext>
            </a:extLst>
          </p:cNvPr>
          <p:cNvSpPr txBox="1">
            <a:spLocks/>
          </p:cNvSpPr>
          <p:nvPr/>
        </p:nvSpPr>
        <p:spPr>
          <a:xfrm>
            <a:off x="788196" y="249224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RTV pristojba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04600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3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FF68A562-FAAF-46AF-9C95-62D567D9941A}"/>
              </a:ext>
            </a:extLst>
          </p:cNvPr>
          <p:cNvSpPr/>
          <p:nvPr/>
        </p:nvSpPr>
        <p:spPr>
          <a:xfrm>
            <a:off x="119695" y="133821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Zahtjev za odjavu prijamnika može se podnijeti samo zbog:</a:t>
            </a:r>
          </a:p>
          <a:p>
            <a:endParaRPr lang="hr-HR" dirty="0"/>
          </a:p>
          <a:p>
            <a:pPr marL="2628900" lvl="5" indent="-342900">
              <a:buAutoNum type="arabicPeriod"/>
            </a:pPr>
            <a:r>
              <a:rPr lang="hr-HR" dirty="0"/>
              <a:t>neposjedovanja prijamnika u domaćinstvu</a:t>
            </a:r>
          </a:p>
          <a:p>
            <a:pPr marL="2628900" lvl="5" indent="-342900">
              <a:buAutoNum type="arabicPeriod"/>
            </a:pPr>
            <a:r>
              <a:rPr lang="hr-HR" dirty="0"/>
              <a:t>odlaska u Dom umirovljenika</a:t>
            </a:r>
          </a:p>
          <a:p>
            <a:pPr marL="2628900" lvl="5" indent="-342900">
              <a:buAutoNum type="arabicPeriod"/>
            </a:pPr>
            <a:r>
              <a:rPr lang="hr-HR" dirty="0"/>
              <a:t>smrti obveznika plaćanja mjesečne pristojbe</a:t>
            </a:r>
            <a:br>
              <a:rPr lang="hr-HR" dirty="0"/>
            </a:br>
            <a:endParaRPr lang="hr-H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/>
              <a:t>Obrazac zahtjeva za odjavu prijamnika može se preuzeti na internetskim stranicama HRT-a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/>
              <a:t>Izjavu o neposjedovanju prijamnika </a:t>
            </a:r>
            <a:r>
              <a:rPr lang="hr-HR" u="sng" dirty="0"/>
              <a:t>više</a:t>
            </a:r>
            <a:r>
              <a:rPr lang="hr-HR" dirty="0"/>
              <a:t> nije potrebno ovjeravati kod javnog bilježnika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/>
              <a:t>kontrolor HRT-a nema pravo ući u vaš stan ako mu to ne dopustite</a:t>
            </a:r>
          </a:p>
          <a:p>
            <a:pPr marL="2628900" lvl="5" indent="-342900">
              <a:buAutoNum type="arabicPeriod"/>
            </a:pPr>
            <a:endParaRPr lang="hr-HR" dirty="0"/>
          </a:p>
        </p:txBody>
      </p:sp>
      <p:sp>
        <p:nvSpPr>
          <p:cNvPr id="9" name="Naslov 11">
            <a:extLst>
              <a:ext uri="{FF2B5EF4-FFF2-40B4-BE49-F238E27FC236}">
                <a16:creationId xmlns:a16="http://schemas.microsoft.com/office/drawing/2014/main" id="{88D8378C-60BF-48E5-BC59-57DABC91322D}"/>
              </a:ext>
            </a:extLst>
          </p:cNvPr>
          <p:cNvSpPr txBox="1">
            <a:spLocks/>
          </p:cNvSpPr>
          <p:nvPr/>
        </p:nvSpPr>
        <p:spPr>
          <a:xfrm>
            <a:off x="788196" y="249224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Odjava RTV pristojbe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373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E2F1F884-F49F-413A-A56E-3D722979EAE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Shape 2">
            <a:extLst>
              <a:ext uri="{FF2B5EF4-FFF2-40B4-BE49-F238E27FC236}">
                <a16:creationId xmlns:a16="http://schemas.microsoft.com/office/drawing/2014/main" id="{87EB37B0-A704-40EC-AA4C-CAF8EC2B2493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8" name="TextShape 4">
            <a:extLst>
              <a:ext uri="{FF2B5EF4-FFF2-40B4-BE49-F238E27FC236}">
                <a16:creationId xmlns:a16="http://schemas.microsoft.com/office/drawing/2014/main" id="{DC65CB81-B653-4779-950A-839B8FC042FD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9" name="Picture 14">
            <a:extLst>
              <a:ext uri="{FF2B5EF4-FFF2-40B4-BE49-F238E27FC236}">
                <a16:creationId xmlns:a16="http://schemas.microsoft.com/office/drawing/2014/main" id="{E0BEE6FF-9624-42FB-AA69-235ED231A35E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0" name="Picture 15">
            <a:extLst>
              <a:ext uri="{FF2B5EF4-FFF2-40B4-BE49-F238E27FC236}">
                <a16:creationId xmlns:a16="http://schemas.microsoft.com/office/drawing/2014/main" id="{3A610490-A936-4BB6-B5BA-9129DE9658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11" name="Pravokutnik 10">
            <a:extLst>
              <a:ext uri="{FF2B5EF4-FFF2-40B4-BE49-F238E27FC236}">
                <a16:creationId xmlns:a16="http://schemas.microsoft.com/office/drawing/2014/main" id="{B6FDA417-1D45-44C5-B860-98B4DE127B8F}"/>
              </a:ext>
            </a:extLst>
          </p:cNvPr>
          <p:cNvSpPr/>
          <p:nvPr/>
        </p:nvSpPr>
        <p:spPr>
          <a:xfrm>
            <a:off x="273466" y="2095056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zastara nastupa protekom roka od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godine</a:t>
            </a:r>
          </a:p>
          <a:p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dospijeću</a:t>
            </a:r>
            <a:r>
              <a:rPr lang="hr-HR" dirty="0"/>
              <a:t> svakom pojedinog računa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OPREZ!!! – HRT pokreće ovrhu nakon 3 neplaćena računa</a:t>
            </a:r>
          </a:p>
          <a:p>
            <a:pPr marL="2628900" lvl="5" indent="-342900">
              <a:buAutoNum type="arabicPeriod"/>
            </a:pPr>
            <a:endParaRPr lang="hr-HR" dirty="0"/>
          </a:p>
        </p:txBody>
      </p:sp>
      <p:sp>
        <p:nvSpPr>
          <p:cNvPr id="12" name="Naslov 11">
            <a:extLst>
              <a:ext uri="{FF2B5EF4-FFF2-40B4-BE49-F238E27FC236}">
                <a16:creationId xmlns:a16="http://schemas.microsoft.com/office/drawing/2014/main" id="{715B365A-A539-41BD-9D81-83901AA92AC0}"/>
              </a:ext>
            </a:extLst>
          </p:cNvPr>
          <p:cNvSpPr txBox="1">
            <a:spLocks/>
          </p:cNvSpPr>
          <p:nvPr/>
        </p:nvSpPr>
        <p:spPr>
          <a:xfrm>
            <a:off x="549406" y="865044"/>
            <a:ext cx="777204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Zastara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774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30C0615-DD0B-400E-9DA7-748A1F4BA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0" y="718458"/>
            <a:ext cx="7587574" cy="574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33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27342"/>
            <a:ext cx="7772040" cy="830997"/>
          </a:xfrm>
        </p:spPr>
        <p:txBody>
          <a:bodyPr/>
          <a:lstStyle/>
          <a:p>
            <a:pPr algn="ctr"/>
            <a:r>
              <a:rPr lang="hr-HR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Hvala na pozornosti!</a:t>
            </a:r>
          </a:p>
        </p:txBody>
      </p:sp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3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5999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020" y="2584917"/>
            <a:ext cx="7772040" cy="258532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»Ovaj je dokument izrađen uz financijsku podršku Ministarstva gospodarstva, poduzetništva i obrta. </a:t>
            </a:r>
            <a:b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Sadržaj ovoga dokumenta u isključivoj je odgovornosti </a:t>
            </a:r>
            <a:r>
              <a:rPr lang="hr-HR" sz="240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„MREŽNICE“ udruge za zaštitu potrošača grada Duge Rese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 ni pod kojim se uvjetima ne može smatrati odrazom stajališta Ministarstva gospodarstva poduzetništva i obrta«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244" y="1400467"/>
            <a:ext cx="3507152" cy="8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81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28529" y="1558064"/>
            <a:ext cx="7772040" cy="426672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»Ovaj je dokument izrađen uz financijsku podršku Ministarstva gospodarstva, poduzetništva i obrta. </a:t>
            </a:r>
            <a:b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Sadržaj ovoga dokumenta u isključivoj je odgovornosti </a:t>
            </a:r>
            <a:r>
              <a:rPr lang="hr-HR" sz="240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„MREŽNICE“ udruge za zaštitu potrošača grada Duge Rese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 ni pod kojim se uvjetima ne može smatrati odrazom stajališta Ministarstva gospodarstva poduzetništva i obrta«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973" y="1308564"/>
            <a:ext cx="3507152" cy="8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22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8" y="-94129"/>
            <a:ext cx="8086725" cy="725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183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8" y="-94129"/>
            <a:ext cx="8086725" cy="725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3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057" y="1713851"/>
            <a:ext cx="7772040" cy="2520690"/>
          </a:xfrm>
        </p:spPr>
        <p:txBody>
          <a:bodyPr/>
          <a:lstStyle/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Telekomunikacijske usluge i RTV pristojba</a:t>
            </a:r>
            <a:r>
              <a:rPr lang="hr-HR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hr-HR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hr-HR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hr-HR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hr-H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Duga Resa, 09.11.2019.</a:t>
            </a:r>
          </a:p>
        </p:txBody>
      </p:sp>
      <p:pic>
        <p:nvPicPr>
          <p:cNvPr id="1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9003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Naslov 8">
            <a:extLst>
              <a:ext uri="{FF2B5EF4-FFF2-40B4-BE49-F238E27FC236}">
                <a16:creationId xmlns:a16="http://schemas.microsoft.com/office/drawing/2014/main" id="{D1239256-8780-49C9-B8D4-A2B2CA75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175" y="1421872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Telekomunikacijske usluge</a:t>
            </a:r>
            <a:endParaRPr lang="hr-HR" dirty="0"/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30A675B5-1A28-476F-A13D-1C79352780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224" y="2449774"/>
            <a:ext cx="2799943" cy="27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3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19BA28C-B14B-4C60-9D01-C62462A4254D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C493563F-D85C-498D-BBCB-087C856D2D47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EA189FA7-C8B1-4788-8D36-E425AD8CBF18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4DFE3619-0B90-4A03-8218-FC116AC94817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202EEB8B-A09B-460F-A56D-390A46684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12" name="Naslov 11">
            <a:extLst>
              <a:ext uri="{FF2B5EF4-FFF2-40B4-BE49-F238E27FC236}">
                <a16:creationId xmlns:a16="http://schemas.microsoft.com/office/drawing/2014/main" id="{48199370-A61B-440B-952B-36BA4C429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249224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Pretplatnički ugovor</a:t>
            </a:r>
            <a:endParaRPr lang="hr-H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7C2A527-26A1-484D-B063-6DB6E4B074A6}"/>
              </a:ext>
            </a:extLst>
          </p:cNvPr>
          <p:cNvSpPr txBox="1">
            <a:spLocks/>
          </p:cNvSpPr>
          <p:nvPr/>
        </p:nvSpPr>
        <p:spPr>
          <a:xfrm>
            <a:off x="545757" y="977163"/>
            <a:ext cx="8052486" cy="4779804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3A2D44DB-AF04-47A0-A550-C7F3DA40B35F}"/>
              </a:ext>
            </a:extLst>
          </p:cNvPr>
          <p:cNvSpPr/>
          <p:nvPr/>
        </p:nvSpPr>
        <p:spPr>
          <a:xfrm>
            <a:off x="0" y="108006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ugovor s operatorom može se sklopiti: </a:t>
            </a:r>
          </a:p>
          <a:p>
            <a:r>
              <a:rPr lang="hr-HR" dirty="0"/>
              <a:t>			1. u poslovnim prostorijama operatora</a:t>
            </a:r>
          </a:p>
          <a:p>
            <a:r>
              <a:rPr lang="hr-HR" dirty="0"/>
              <a:t>		               2.izvan poslovnih prostorija (prodajni štandovi, u domu			    korisnika)</a:t>
            </a:r>
          </a:p>
          <a:p>
            <a:r>
              <a:rPr lang="hr-HR" dirty="0"/>
              <a:t>			 3. na daljinu (telefonom, internetom, putem pošte 				 4. zahtjevom za prijenos broja drugom operatoru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obvezno trajanje ugovora </a:t>
            </a:r>
            <a:r>
              <a:rPr lang="hr-H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može biti dulje od 2 godine</a:t>
            </a:r>
            <a:r>
              <a:rPr lang="hr-HR" dirty="0"/>
              <a:t>, nakon čega se ugovor nastavlja pod ugovorenim uvjetima, ali bez ugovorne obveze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kod ugovora sklopljenih izvan poslovnih prostorija i ugovora na daljinu korisnik ima pravo jednostrano raskinuti takav ugovor u roku od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dana od dana sklapanja ugovora</a:t>
            </a:r>
          </a:p>
          <a:p>
            <a:pPr lvl="3"/>
            <a:r>
              <a:rPr lang="hr-HR" dirty="0"/>
              <a:t>- ako korisnik o tom pravu na raskid nije propisno obaviješten, pravo na raskid prestaje po isteku </a:t>
            </a:r>
            <a:r>
              <a:rPr lang="hr-H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mjeseci </a:t>
            </a:r>
            <a:r>
              <a:rPr lang="hr-HR" dirty="0"/>
              <a:t>od dana sklapanja ugovora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537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0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1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AA8C3836-BC46-46C7-A6CF-6BB032C6DB77}"/>
              </a:ext>
            </a:extLst>
          </p:cNvPr>
          <p:cNvSpPr/>
          <p:nvPr/>
        </p:nvSpPr>
        <p:spPr>
          <a:xfrm>
            <a:off x="0" y="85862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 smtClean="0"/>
              <a:t>pravovremeno i besplatno obavijestiti potrošača o iskorištenosti ugovorenog tarifnog paketa, tarifnog modela i tarifne opcije u skladu s ugovorom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 smtClean="0"/>
              <a:t>obavijestiti potrošača kad je trošak korištenja usluga dvostruko veći od prosječnog iznosa računa u prethodna 3 mjeseca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 smtClean="0"/>
              <a:t>na zahtjev potrošača, bez odgode, besplatno omogućiti zabranu odlaznih poziva ili korištenje interneta, nakon što mjesečni troškovi tih usluga prijeđu iznos ugovorene minimalne mjesečne naknade (50,00 kn)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 smtClean="0"/>
              <a:t>Na zahtjev potrošača, omogućiti besplatnu zabranu određenih vrsta poziva (međunarodni pozivi, pozivi prema mobilnim mrežama, 060 i 0800 pozivi)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 smtClean="0"/>
              <a:t>dostaviti detaljan ispis računa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 smtClean="0"/>
              <a:t>dostaviti informacije o trenutnoj potrošnji (putem službe za korisnike, </a:t>
            </a:r>
            <a:r>
              <a:rPr lang="hr-HR" dirty="0" err="1" smtClean="0"/>
              <a:t>sms</a:t>
            </a:r>
            <a:r>
              <a:rPr lang="hr-HR" dirty="0" smtClean="0"/>
              <a:t> ili web stranice)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4" name="Naslov 11">
            <a:extLst>
              <a:ext uri="{FF2B5EF4-FFF2-40B4-BE49-F238E27FC236}">
                <a16:creationId xmlns:a16="http://schemas.microsoft.com/office/drawing/2014/main" id="{174860DE-84EA-4D1D-8886-62FEC08E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249224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Obveze operatora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4523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D4088DC1-9B3B-45E8-84B4-A3ABE0577514}"/>
              </a:ext>
            </a:extLst>
          </p:cNvPr>
          <p:cNvSpPr/>
          <p:nvPr/>
        </p:nvSpPr>
        <p:spPr>
          <a:xfrm>
            <a:off x="2915" y="868007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zahtjev za promjenom operatora podnosi se novoizabranom operatoru, koji će u ime potrošača  raskinuti ugovor s postojećim operatorom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dirty="0"/>
              <a:t>rok za prijenos:</a:t>
            </a:r>
          </a:p>
          <a:p>
            <a:pPr marL="1257300" lvl="2" indent="-342900" algn="just">
              <a:buAutoNum type="arabicPeriod"/>
            </a:pPr>
            <a:r>
              <a:rPr lang="hr-HR" dirty="0"/>
              <a:t>Mobilna mreža –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duže od 3 dana</a:t>
            </a:r>
          </a:p>
          <a:p>
            <a:pPr marL="1257300" lvl="2" indent="-342900" algn="just">
              <a:buAutoNum type="arabicPeriod"/>
            </a:pPr>
            <a:r>
              <a:rPr lang="hr-HR" dirty="0"/>
              <a:t>Nepokretna (fiksna) mreža –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duže od 45 dana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hr-HR" dirty="0"/>
              <a:t>iznimka postoji kad korisnik sam zatraži određeni dan prijenosa ili kad novi operator mora unajmiti određenu infrastrukturu da bi pružio uslugu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 na naknadu </a:t>
            </a:r>
            <a:r>
              <a:rPr lang="hr-HR" dirty="0"/>
              <a:t>ukoliko operator ne isporuči uslugu i prenese broj kako je dogovorio s potrošačem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hr-HR" dirty="0"/>
              <a:t>Zahtjev se podnosi novoizabranom operatoru u roku od 30 dana od dana realizacije usluge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hr-HR" dirty="0"/>
              <a:t>Ako operator zahtjev odbije          prijava HAKOM-u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korisnik ne smije bez usluge zbog prijenosa broja ostati duže od </a:t>
            </a:r>
            <a:r>
              <a:rPr lang="hr-HR" u="sng" dirty="0"/>
              <a:t>3 sata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15" name="Naslov 11">
            <a:extLst>
              <a:ext uri="{FF2B5EF4-FFF2-40B4-BE49-F238E27FC236}">
                <a16:creationId xmlns:a16="http://schemas.microsoft.com/office/drawing/2014/main" id="{E6EE52C9-7322-4DC3-9789-BBFE30DF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249224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Prijenos broja</a:t>
            </a:r>
            <a:endParaRPr lang="hr-HR" dirty="0"/>
          </a:p>
        </p:txBody>
      </p:sp>
      <p:sp>
        <p:nvSpPr>
          <p:cNvPr id="5" name="Strelica: desno 4">
            <a:extLst>
              <a:ext uri="{FF2B5EF4-FFF2-40B4-BE49-F238E27FC236}">
                <a16:creationId xmlns:a16="http://schemas.microsoft.com/office/drawing/2014/main" id="{B169B359-D4F9-4E2E-A532-21B6F6CE0025}"/>
              </a:ext>
            </a:extLst>
          </p:cNvPr>
          <p:cNvSpPr/>
          <p:nvPr/>
        </p:nvSpPr>
        <p:spPr>
          <a:xfrm>
            <a:off x="4749196" y="4572934"/>
            <a:ext cx="27067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671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3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B2D23F6E-C9BF-44BF-AF80-279100C2120A}"/>
              </a:ext>
            </a:extLst>
          </p:cNvPr>
          <p:cNvSpPr/>
          <p:nvPr/>
        </p:nvSpPr>
        <p:spPr>
          <a:xfrm>
            <a:off x="102216" y="973968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Potrošač ima pravo raskinuti </a:t>
            </a: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ugovor u svakom trenutku </a:t>
            </a:r>
            <a:r>
              <a:rPr lang="hr-H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ALI! mora paziti traje li mu ugovorna obveza </a:t>
            </a: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hr-HR" dirty="0"/>
              <a:t>ako ugovorna usluga traje potrebno zatražiti izračun iznosa naknade zbog raskida (prestale mjesečne rate + eventualna ugovorna kazna)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hr-HR" dirty="0"/>
              <a:t>Provjeriti način podnošenja zahtjeva (u pravilu pisani zahtjev uz dostavu identifikacijskog dokumenta)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Ugovor se može raskinuti:</a:t>
            </a:r>
          </a:p>
          <a:p>
            <a:r>
              <a:rPr lang="hr-HR" dirty="0"/>
              <a:t>	1. na zahtjev potrošača</a:t>
            </a:r>
          </a:p>
          <a:p>
            <a:r>
              <a:rPr lang="hr-HR" dirty="0"/>
              <a:t>	2. ako se jasno utvrdi da operator ne može isporučivati uslugu</a:t>
            </a:r>
          </a:p>
          <a:p>
            <a:r>
              <a:rPr lang="hr-HR" dirty="0"/>
              <a:t>	3. u slučaju preseljenja, ako na novoj adresi operator ne može pružiti uslugu</a:t>
            </a:r>
          </a:p>
          <a:p>
            <a:r>
              <a:rPr lang="hr-HR" dirty="0"/>
              <a:t>	4. ako je došlo do izmjene općih i posebnih uvjeta operatora ili cjenika koji su 	    nepovoljni za potrošača (u roku od 30 dana od objave)</a:t>
            </a:r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kod ugovora sklopljenih izvan poslovnih prostorija i ugovora na daljinu korisnik ima pravo jednostrano raskinuti takav ugovor u roku od </a:t>
            </a:r>
            <a:r>
              <a:rPr lang="hr-H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dana od dana sklapanja ugovora</a:t>
            </a:r>
          </a:p>
          <a:p>
            <a:r>
              <a:rPr lang="hr-HR" dirty="0"/>
              <a:t/>
            </a:r>
            <a:br>
              <a:rPr lang="hr-HR" dirty="0"/>
            </a:b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sp>
        <p:nvSpPr>
          <p:cNvPr id="9" name="Naslov 11">
            <a:extLst>
              <a:ext uri="{FF2B5EF4-FFF2-40B4-BE49-F238E27FC236}">
                <a16:creationId xmlns:a16="http://schemas.microsoft.com/office/drawing/2014/main" id="{416106A8-C579-4117-83B3-4B8CC210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196" y="249224"/>
            <a:ext cx="7772040" cy="609398"/>
          </a:xfrm>
        </p:spPr>
        <p:txBody>
          <a:bodyPr/>
          <a:lstStyle/>
          <a:p>
            <a:pPr algn="ctr"/>
            <a:r>
              <a:rPr lang="hr-H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Raskid pretplatničkog ugovora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849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2981</TotalTime>
  <Words>1106</Words>
  <Application>Microsoft Office PowerPoint</Application>
  <PresentationFormat>Prikaz na zaslonu (4:3)</PresentationFormat>
  <Paragraphs>205</Paragraphs>
  <Slides>21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 Math</vt:lpstr>
      <vt:lpstr>Century Gothic</vt:lpstr>
      <vt:lpstr>DejaVu Sans</vt:lpstr>
      <vt:lpstr>Palatino Linotype</vt:lpstr>
      <vt:lpstr>Symbol</vt:lpstr>
      <vt:lpstr>Times New Roman</vt:lpstr>
      <vt:lpstr>Wingdings</vt:lpstr>
      <vt:lpstr>Office Theme</vt:lpstr>
      <vt:lpstr>PowerPoint prezentacija</vt:lpstr>
      <vt:lpstr>»Ovaj je dokument izrađen uz financijsku podršku Ministarstva gospodarstva, poduzetništva i obrta.  Sadržaj ovoga dokumenta u isključivoj je odgovornosti „MREŽNICE“ udruge za zaštitu potrošača grada Duge Rese i ni pod kojim se uvjetima ne može smatrati odrazom stajališta Ministarstva gospodarstva poduzetništva i obrta«</vt:lpstr>
      <vt:lpstr>PowerPoint prezentacija</vt:lpstr>
      <vt:lpstr>Telekomunikacijske usluge i RTV pristojba  Duga Resa, 09.11.2019.</vt:lpstr>
      <vt:lpstr>Telekomunikacijske usluge</vt:lpstr>
      <vt:lpstr>Pretplatnički ugovor</vt:lpstr>
      <vt:lpstr>Obveze operatora</vt:lpstr>
      <vt:lpstr>Prijenos broja</vt:lpstr>
      <vt:lpstr>Raskid pretplatničkog ugovora</vt:lpstr>
      <vt:lpstr>PowerPoint prezentacija</vt:lpstr>
      <vt:lpstr>PowerPoint prezentacija</vt:lpstr>
      <vt:lpstr>PowerPoint prezentacija</vt:lpstr>
      <vt:lpstr>PowerPoint prezentacija</vt:lpstr>
      <vt:lpstr>RTV pristojba</vt:lpstr>
      <vt:lpstr>PowerPoint prezentacija</vt:lpstr>
      <vt:lpstr>PowerPoint prezentacija</vt:lpstr>
      <vt:lpstr>PowerPoint prezentacija</vt:lpstr>
      <vt:lpstr>PowerPoint prezentacija</vt:lpstr>
      <vt:lpstr>Hvala na pozornosti!</vt:lpstr>
      <vt:lpstr>»Ovaj je dokument izrađen uz financijsku podršku Ministarstva gospodarstva, poduzetništva i obrta.  Sadržaj ovoga dokumenta u isključivoj je odgovornosti „MREŽNICE“ udruge za zaštitu potrošača grada Duge Rese i ni pod kojim se uvjetima ne može smatrati odrazom stajališta Ministarstva gospodarstva poduzetništva i obrta«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hdesk</dc:creator>
  <dc:description/>
  <cp:lastModifiedBy>Monika Milčić</cp:lastModifiedBy>
  <cp:revision>213</cp:revision>
  <cp:lastPrinted>2019-09-04T19:46:10Z</cp:lastPrinted>
  <dcterms:created xsi:type="dcterms:W3CDTF">2019-03-18T11:23:00Z</dcterms:created>
  <dcterms:modified xsi:type="dcterms:W3CDTF">2019-09-27T07:41:57Z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