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62" r:id="rId4"/>
    <p:sldId id="257" r:id="rId5"/>
    <p:sldId id="330" r:id="rId6"/>
    <p:sldId id="331" r:id="rId7"/>
    <p:sldId id="340" r:id="rId8"/>
    <p:sldId id="341" r:id="rId9"/>
    <p:sldId id="342" r:id="rId10"/>
    <p:sldId id="332" r:id="rId11"/>
    <p:sldId id="333" r:id="rId12"/>
    <p:sldId id="307" r:id="rId13"/>
    <p:sldId id="335" r:id="rId14"/>
    <p:sldId id="336" r:id="rId15"/>
    <p:sldId id="337" r:id="rId16"/>
    <p:sldId id="263" r:id="rId17"/>
    <p:sldId id="339" r:id="rId18"/>
    <p:sldId id="280" r:id="rId19"/>
    <p:sldId id="281" r:id="rId20"/>
    <p:sldId id="286" r:id="rId21"/>
    <p:sldId id="283" r:id="rId22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2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7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23" y="0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C9E1CA63-9BCC-44DD-85E8-C322AA7B24E2}" type="datetimeFigureOut">
              <a:rPr lang="hr-HR" smtClean="0"/>
              <a:t>22.1.2020.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82" y="4777636"/>
            <a:ext cx="5438711" cy="3909377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23" y="9429972"/>
            <a:ext cx="2946325" cy="498254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F887E9F4-1D4D-43E0-A885-399DF902442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3154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85800" y="3641040"/>
            <a:ext cx="7772040" cy="13716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sr-Latn-RS" sz="18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r-Latn-RS" sz="2400" b="0" strike="noStrike" spc="-1">
              <a:solidFill>
                <a:srgbClr val="80808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845784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569160" y="6499440"/>
            <a:ext cx="84240" cy="8424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85800" y="609480"/>
            <a:ext cx="7772040" cy="426672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r-Latn-RS" sz="8000" b="0" strike="noStrike" spc="-1">
                <a:solidFill>
                  <a:srgbClr val="2F5897"/>
                </a:solidFill>
                <a:latin typeface="Palatino Linotype"/>
              </a:rPr>
              <a:t>Click to edit Master title style</a:t>
            </a:r>
            <a:endParaRPr lang="sr-Latn-RS" sz="8000" b="0" strike="noStrike" spc="-1">
              <a:solidFill>
                <a:srgbClr val="000000"/>
              </a:solidFill>
              <a:latin typeface="Palatino Linotype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6363360" y="6356520"/>
            <a:ext cx="2085480" cy="364680"/>
          </a:xfrm>
          <a:prstGeom prst="rect">
            <a:avLst/>
          </a:prstGeom>
        </p:spPr>
        <p:txBody>
          <a:bodyPr rIns="45720" anchor="ctr">
            <a:noAutofit/>
          </a:bodyPr>
          <a:lstStyle/>
          <a:p>
            <a:pPr algn="r">
              <a:lnSpc>
                <a:spcPct val="100000"/>
              </a:lnSpc>
            </a:pPr>
            <a:fld id="{E65136ED-584B-42D7-8ACB-25A484E66B9F}" type="datetime1"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22.1.2020.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543160" y="6356520"/>
            <a:ext cx="561600" cy="364680"/>
          </a:xfrm>
          <a:prstGeom prst="rect">
            <a:avLst/>
          </a:prstGeom>
        </p:spPr>
        <p:txBody>
          <a:bodyPr lIns="27360" rIns="45720" anchor="ctr">
            <a:noAutofit/>
          </a:bodyPr>
          <a:lstStyle/>
          <a:p>
            <a:pPr>
              <a:lnSpc>
                <a:spcPct val="100000"/>
              </a:lnSpc>
            </a:pPr>
            <a:fld id="{687CC53E-2A0C-4287-9D4D-6D76196005FC}" type="slidenum"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‹#›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659160" y="6356520"/>
            <a:ext cx="2847600" cy="364680"/>
          </a:xfrm>
          <a:prstGeom prst="rect">
            <a:avLst/>
          </a:prstGeom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200" b="0" strike="noStrike" spc="-1">
                <a:solidFill>
                  <a:srgbClr val="595959"/>
                </a:solidFill>
                <a:latin typeface="Century Gothic"/>
              </a:rPr>
              <a:t>„MREŽNICA“ udruga za zaštitu potrošača grada Duge Rese </a:t>
            </a:r>
            <a:endParaRPr lang="hr-HR" sz="1200" b="0" strike="noStrike" spc="-1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400" b="0" strike="noStrike" spc="-1">
                <a:solidFill>
                  <a:srgbClr val="808080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r-Latn-RS" sz="1600" b="0" strike="noStrike" spc="-1">
                <a:solidFill>
                  <a:srgbClr val="808080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r-Latn-RS" sz="2000" b="0" strike="noStrike" spc="-1">
                <a:solidFill>
                  <a:srgbClr val="808080"/>
                </a:solid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44" name="TextShape 1"/>
          <p:cNvSpPr txBox="1"/>
          <p:nvPr/>
        </p:nvSpPr>
        <p:spPr>
          <a:xfrm>
            <a:off x="651960" y="-72000"/>
            <a:ext cx="7772040" cy="426672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sr-Latn-RS" sz="8000" b="0" strike="noStrike" spc="-1">
                <a:solidFill>
                  <a:srgbClr val="2F5897"/>
                </a:solidFill>
                <a:latin typeface="Palatino Linotype"/>
              </a:rPr>
              <a:t>Potrošačka školica</a:t>
            </a:r>
          </a:p>
        </p:txBody>
      </p:sp>
      <p:sp>
        <p:nvSpPr>
          <p:cNvPr id="4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46" name="TextShape 3"/>
          <p:cNvSpPr txBox="1"/>
          <p:nvPr/>
        </p:nvSpPr>
        <p:spPr>
          <a:xfrm>
            <a:off x="3276000" y="548640"/>
            <a:ext cx="2133360" cy="364680"/>
          </a:xfrm>
          <a:prstGeom prst="rect">
            <a:avLst/>
          </a:prstGeom>
          <a:noFill/>
          <a:ln>
            <a:noFill/>
          </a:ln>
        </p:spPr>
        <p:txBody>
          <a:bodyPr rIns="45720" anchor="ctr">
            <a:noAutofit/>
          </a:bodyPr>
          <a:lstStyle/>
          <a:p>
            <a:endParaRPr lang="hr-HR" sz="2400" b="0" strike="noStrike" spc="-1">
              <a:latin typeface="Times New Roman"/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8" name="Picture 337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EF47A042-63AB-46B5-9067-98C6F9A17FA0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E475C285-B86D-4379-BF66-FE493493857C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185F8858-6FBB-4100-A4A2-318A1F95D003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78D52CA1-B006-49A1-8C00-8217AD00C333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17">
            <a:extLst>
              <a:ext uri="{FF2B5EF4-FFF2-40B4-BE49-F238E27FC236}">
                <a16:creationId xmlns:a16="http://schemas.microsoft.com/office/drawing/2014/main" id="{7489932D-5338-41F2-BB23-82F99DB181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9C2257A-AF1A-447E-A912-50B244AF621D}"/>
              </a:ext>
            </a:extLst>
          </p:cNvPr>
          <p:cNvSpPr txBox="1">
            <a:spLocks/>
          </p:cNvSpPr>
          <p:nvPr/>
        </p:nvSpPr>
        <p:spPr>
          <a:xfrm>
            <a:off x="513318" y="470944"/>
            <a:ext cx="7772040" cy="6647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Pravo Europske unije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E421ABB8-DE0F-4B08-BB82-DA8BD8375CEB}"/>
              </a:ext>
            </a:extLst>
          </p:cNvPr>
          <p:cNvSpPr txBox="1"/>
          <p:nvPr/>
        </p:nvSpPr>
        <p:spPr>
          <a:xfrm>
            <a:off x="775132" y="1276881"/>
            <a:ext cx="724841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cilj je zakonodavstva EU-a svim potrošačima pružiti isti stupanj financijske i zdravstvene zaštite bez obzira na to gdje u EU žive, putuju ili kupuju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potreba za zaštitom diljem EU došla je u središte pozornosti krajem 1990.-ih godina, uslijed problema sa sigurnošću hrane </a:t>
            </a:r>
            <a:r>
              <a:rPr lang="hr-HR" dirty="0">
                <a:sym typeface="Wingdings" panose="05000000000000000000" pitchFamily="2" charset="2"/>
              </a:rPr>
              <a:t></a:t>
            </a:r>
            <a:r>
              <a:rPr lang="hr-HR" dirty="0"/>
              <a:t> osnivanje Europske agencije za sigurnost hrane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danas postoje brojne direktive EU-a o sigurnosti kozmetičkih proizvoda, igračaka, vatrometa, hrane, lijekova, usluga….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EU, također, poduzima postupke za zaštitu potrošača od lažnog i zavaravajućeg oglašavanja, neispravnih proizvoda i zlouporaba u područjima kao što su potrošački krediti i prodaju putem kataloga i interneta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0680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1705853-BDF5-4D0D-9B78-2E37713F9160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9BE6085B-DF2E-4C39-8B6A-1FA5F3F38E7E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B896301D-102A-441F-99EE-86AD58F3ED8E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4F5E9425-9072-45F8-B96D-C9363FAC7EDD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17">
            <a:extLst>
              <a:ext uri="{FF2B5EF4-FFF2-40B4-BE49-F238E27FC236}">
                <a16:creationId xmlns:a16="http://schemas.microsoft.com/office/drawing/2014/main" id="{D4661496-9968-484B-BECD-14D69EA836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AD88BAE-75FE-4FA0-917A-B335A93BF120}"/>
              </a:ext>
            </a:extLst>
          </p:cNvPr>
          <p:cNvSpPr txBox="1">
            <a:spLocks/>
          </p:cNvSpPr>
          <p:nvPr/>
        </p:nvSpPr>
        <p:spPr>
          <a:xfrm>
            <a:off x="0" y="168348"/>
            <a:ext cx="7772040" cy="1329595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Europski potrošački </a:t>
            </a:r>
          </a:p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centar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E9EB4FD7-9B70-494B-8175-45262566E497}"/>
              </a:ext>
            </a:extLst>
          </p:cNvPr>
          <p:cNvSpPr txBox="1"/>
          <p:nvPr/>
        </p:nvSpPr>
        <p:spPr>
          <a:xfrm>
            <a:off x="427202" y="1497943"/>
            <a:ext cx="77720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kao dio Mreže Europskih potrošačkih centara, ECC Hrvatska pruža pomoć potrošačima iz Republike Hrvatske koji imaju pritužbu na trgovca sa sjedištem u drugoj državi članici Europske unije, Norveškoj i Islandu kao i potrošačima iz drugih država članica Europske unije koji imaju pritužbu na trgovca sa sjedištem u Republici Hrvatskoj</a:t>
            </a:r>
          </a:p>
          <a:p>
            <a:pPr algn="just"/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potrošači se obraćaju Europskom potrošačkom centru u državi svog prebivališta, koji pritužbu prosljeđuje na daljnje postupanje Europskom potrošačkom centru u zemlji sjedišta trgovca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u Republici Hrvatskoj Europski potrošački centar smješten je i djeluje u okviru Ministarstva gospodarstva, poduzetništva i obrta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pic>
        <p:nvPicPr>
          <p:cNvPr id="1026" name="Picture 2" descr="ECCLogo">
            <a:extLst>
              <a:ext uri="{FF2B5EF4-FFF2-40B4-BE49-F238E27FC236}">
                <a16:creationId xmlns:a16="http://schemas.microsoft.com/office/drawing/2014/main" id="{6A491A68-124F-4D68-AF33-D906392D4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48" y="0"/>
            <a:ext cx="20383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629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EE01709-D006-4109-8728-9512C9F7155A}"/>
              </a:ext>
            </a:extLst>
          </p:cNvPr>
          <p:cNvSpPr txBox="1">
            <a:spLocks/>
          </p:cNvSpPr>
          <p:nvPr/>
        </p:nvSpPr>
        <p:spPr>
          <a:xfrm>
            <a:off x="0" y="375651"/>
            <a:ext cx="7772040" cy="1329595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Europski potrošački </a:t>
            </a:r>
          </a:p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centar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D245E2E8-140A-4A77-A75E-31B43974B41B}"/>
              </a:ext>
            </a:extLst>
          </p:cNvPr>
          <p:cNvSpPr txBox="1"/>
          <p:nvPr/>
        </p:nvSpPr>
        <p:spPr>
          <a:xfrm>
            <a:off x="513318" y="1863632"/>
            <a:ext cx="77720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ako je nastao problem s trgovcem koji ima sjedište izvan EU, ECC RH će vam savjetovati kome trebate uputiti pritužbu ili će vam pomoći u pronalaženju odgovarajućeg nadležnog tijela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može kontaktirati ECC u zemlji trgovca i tražiti da, u vaše ime, kontaktiraju trgovca i pokušaju pronaći rješenje za vašu pritužbu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može savjetovati potrošača o budućim koracima ako sporazumno rješenje spora nije moguće, npr. uputiti potrošača da sklopite izvansudsku nagodbu ili poduzmete drugu odgovarajuću radnju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  <p:pic>
        <p:nvPicPr>
          <p:cNvPr id="11" name="Picture 2" descr="ECCLogo">
            <a:extLst>
              <a:ext uri="{FF2B5EF4-FFF2-40B4-BE49-F238E27FC236}">
                <a16:creationId xmlns:a16="http://schemas.microsoft.com/office/drawing/2014/main" id="{09411604-279C-4FF2-ADD7-B4E6E0ABB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48" y="0"/>
            <a:ext cx="20383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531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EE01709-D006-4109-8728-9512C9F7155A}"/>
              </a:ext>
            </a:extLst>
          </p:cNvPr>
          <p:cNvSpPr txBox="1">
            <a:spLocks/>
          </p:cNvSpPr>
          <p:nvPr/>
        </p:nvSpPr>
        <p:spPr>
          <a:xfrm>
            <a:off x="0" y="375651"/>
            <a:ext cx="7772040" cy="1329595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Europski potrošački </a:t>
            </a:r>
          </a:p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centar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2" descr="ECCLogo">
            <a:extLst>
              <a:ext uri="{FF2B5EF4-FFF2-40B4-BE49-F238E27FC236}">
                <a16:creationId xmlns:a16="http://schemas.microsoft.com/office/drawing/2014/main" id="{09411604-279C-4FF2-ADD7-B4E6E0ABBF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448" y="0"/>
            <a:ext cx="203835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EE560B29-DA7D-4CAD-B446-65379EE9BB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78" y="2195579"/>
            <a:ext cx="8192643" cy="290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3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EE01709-D006-4109-8728-9512C9F7155A}"/>
              </a:ext>
            </a:extLst>
          </p:cNvPr>
          <p:cNvSpPr txBox="1">
            <a:spLocks/>
          </p:cNvSpPr>
          <p:nvPr/>
        </p:nvSpPr>
        <p:spPr>
          <a:xfrm>
            <a:off x="0" y="375651"/>
            <a:ext cx="8861196" cy="132959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Platforma za on line rješavanje potrošačkih sporova (ORS)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8F4CB48C-C3EB-4AD2-B74F-6BA68E440F9F}"/>
              </a:ext>
            </a:extLst>
          </p:cNvPr>
          <p:cNvSpPr txBox="1"/>
          <p:nvPr/>
        </p:nvSpPr>
        <p:spPr>
          <a:xfrm>
            <a:off x="1150070" y="2328421"/>
            <a:ext cx="65044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Na hrvatskom jeziku, ispunjavanjem jednostavnog on line obrasca, upisujući tražene podatke možete se obratiti trgovcu sa svojim problemom, ukoliko isti ignorira vaše ranije prigovore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Moguće se obratiti i prije neposrednog obraćanja trgovcu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ORS šalje vaš zahtjev trgovcu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rok za postizanje sporazuma je 90 dana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od tijela za rješavanje sporova može se zatražiti da riješi spor -&gt; rok od 30 dana za dogovor s trgovcem o tijelu za rješavanje sporova koje će vam pomoći u rješavanju spora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72104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EE01709-D006-4109-8728-9512C9F7155A}"/>
              </a:ext>
            </a:extLst>
          </p:cNvPr>
          <p:cNvSpPr txBox="1">
            <a:spLocks/>
          </p:cNvSpPr>
          <p:nvPr/>
        </p:nvSpPr>
        <p:spPr>
          <a:xfrm>
            <a:off x="0" y="375651"/>
            <a:ext cx="8861196" cy="132959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Platforma za on line rješavanje potrošačkih sporova (ORS)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8F4CB48C-C3EB-4AD2-B74F-6BA68E440F9F}"/>
              </a:ext>
            </a:extLst>
          </p:cNvPr>
          <p:cNvSpPr txBox="1"/>
          <p:nvPr/>
        </p:nvSpPr>
        <p:spPr>
          <a:xfrm>
            <a:off x="1150070" y="2328421"/>
            <a:ext cx="65044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Možete se koristiti platformom za internetsko rješavanje sporova ako: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živite u državi članici EU-a ili u Norveškoj, na Islandu ili u Lihtenštajnu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sjedište trgovca nalazi se u državi članici EU-a ili u Norveškoj, na Islandu ili u Lihtenštajnu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dirty="0"/>
              <a:t>Pritužba se odnosi na robu ili uslugu koju ste kupili na internetu.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893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356" y="394405"/>
            <a:ext cx="7772040" cy="1218795"/>
          </a:xfrm>
        </p:spPr>
        <p:txBody>
          <a:bodyPr/>
          <a:lstStyle/>
          <a:p>
            <a:pPr algn="ctr"/>
            <a:r>
              <a:rPr lang="hr-HR" dirty="0">
                <a:solidFill>
                  <a:schemeClr val="accent1"/>
                </a:solidFill>
              </a:rPr>
              <a:t>RAPEX</a:t>
            </a:r>
            <a:br>
              <a:rPr lang="hr-HR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294829" y="1308658"/>
            <a:ext cx="4208805" cy="422180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Proizvod koji u normalnim uvjetima uporabe ne predstavlja nikakav rizik spojiv s uporabom proizvoda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Ako bi određeni potrošači bili oštećeni neispravnošću proizvoda, imat će pravo na naknadu štete prema posebnim pravilima o odgovornosti za neispravan proizvod </a:t>
            </a:r>
          </a:p>
          <a:p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</a:t>
            </a:r>
            <a:r>
              <a:rPr lang="hr-HR" sz="200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hr-HR" sz="1800" dirty="0">
                <a:solidFill>
                  <a:schemeClr val="tx2">
                    <a:lumMod val="75000"/>
                  </a:schemeClr>
                </a:solidFill>
              </a:rPr>
              <a:t>Zakon o obveznim odnosima čl. 1073)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Najveći broj nesigurnih proizvoda su automobili i igračke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/>
          </p:nvPr>
        </p:nvSpPr>
        <p:spPr>
          <a:xfrm>
            <a:off x="4882954" y="2923112"/>
            <a:ext cx="4015800" cy="2698375"/>
          </a:xfrm>
        </p:spPr>
        <p:txBody>
          <a:bodyPr>
            <a:normAutofit fontScale="40000" lnSpcReduction="20000"/>
          </a:bodyPr>
          <a:lstStyle/>
          <a:p>
            <a:endParaRPr lang="hr-HR" dirty="0"/>
          </a:p>
          <a:p>
            <a:pPr>
              <a:lnSpc>
                <a:spcPct val="120000"/>
              </a:lnSpc>
            </a:pPr>
            <a:r>
              <a:rPr lang="hr-HR" sz="4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RAPEX sustav </a:t>
            </a:r>
            <a:r>
              <a:rPr lang="hr-HR" sz="4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(Rapid alert system fordangerous consumer products) brzog obavještavanja između država članica i Europske komisije kada se na tržištu nalazi nesiguran proizvod odnosno proizvod koji predstavlja </a:t>
            </a:r>
            <a:r>
              <a:rPr lang="pl-PL" sz="4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ozbiljan rizik za zdravlje i sigurnost potrošača</a:t>
            </a:r>
            <a:endParaRPr lang="hr-HR" sz="4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4790" y="1394116"/>
            <a:ext cx="3424120" cy="1867702"/>
          </a:xfrm>
          <a:prstGeom prst="rect">
            <a:avLst/>
          </a:prstGeom>
        </p:spPr>
      </p:pic>
      <p:pic>
        <p:nvPicPr>
          <p:cNvPr id="11" name="Picture 2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3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4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5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42168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8">
            <a:extLst>
              <a:ext uri="{FF2B5EF4-FFF2-40B4-BE49-F238E27FC236}">
                <a16:creationId xmlns:a16="http://schemas.microsoft.com/office/drawing/2014/main" id="{F80A141F-D6B2-4E4F-905D-B575F20360E0}"/>
              </a:ext>
            </a:extLst>
          </p:cNvPr>
          <p:cNvSpPr txBox="1">
            <a:spLocks/>
          </p:cNvSpPr>
          <p:nvPr/>
        </p:nvSpPr>
        <p:spPr>
          <a:xfrm>
            <a:off x="604938" y="585741"/>
            <a:ext cx="8058296" cy="49859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600" b="0" i="0" u="none" strike="noStrike" kern="1200" cap="none" spc="0" normalizeH="0" baseline="0" noProof="0" dirty="0">
                <a:ln w="0"/>
                <a:solidFill>
                  <a:srgbClr val="6076B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rial"/>
              </a:rPr>
              <a:t>Geografska ravnopravnost potrošača</a:t>
            </a:r>
          </a:p>
        </p:txBody>
      </p:sp>
      <p:sp>
        <p:nvSpPr>
          <p:cNvPr id="5" name="Pravokutnik 4">
            <a:extLst>
              <a:ext uri="{FF2B5EF4-FFF2-40B4-BE49-F238E27FC236}">
                <a16:creationId xmlns:a16="http://schemas.microsoft.com/office/drawing/2014/main" id="{E5084BAB-2428-432E-9658-B9FCF443E220}"/>
              </a:ext>
            </a:extLst>
          </p:cNvPr>
          <p:cNvSpPr/>
          <p:nvPr/>
        </p:nvSpPr>
        <p:spPr>
          <a:xfrm>
            <a:off x="326036" y="1396128"/>
            <a:ext cx="86160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zabrana plasiranja proizvoda dvostruke kvalitete na europsko tržište</a:t>
            </a:r>
          </a:p>
          <a:p>
            <a:pPr marL="91440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 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- revizija Direktive o nepoštenoj poslovnoj praksi</a:t>
            </a:r>
          </a:p>
          <a:p>
            <a:pPr marL="91440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  - istraživanje Hrvatske agencije za hranu – 1/3 proizvoda u RH niže              </a:t>
            </a:r>
            <a:r>
              <a:rPr kumimoji="0" lang="hr-H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aaa</a:t>
            </a:r>
            <a:r>
              <a:rPr kumimoji="0" lang="hr-H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kvalitete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i skuplje</a:t>
            </a:r>
          </a:p>
          <a:p>
            <a:pPr marL="91440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   </a:t>
            </a: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hr-H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geoblokiranje</a:t>
            </a: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podrazumijeva bilo koji oblik ograničenja koje bi nametnule trgovine online temeljem nacionalnosti, prebivališta ili boravišta, kao i mjesta s kojeg se spaja kupac</a:t>
            </a:r>
            <a:b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</a:br>
            <a:r>
              <a:rPr kumimoji="0" lang="hr-H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          - 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Uredba (EU) 2018/302 Europskog parlamenta i Vijeća od 28. veljače 	        2018. o rješavanju pitanja neopravdanoga geografskog blokiranja i       	        drugih oblika diskriminacije na unutarnjem tržištu na temelju 	       	        državljanstva, mjesta boravišta ili mjesta poslovnog </a:t>
            </a:r>
            <a:r>
              <a:rPr kumimoji="0" lang="hr-H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nastana</a:t>
            </a:r>
            <a:r>
              <a:rPr kumimoji="0" lang="hr-H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rPr>
              <a:t> klijenata 	        te o izmjeni uredbi (EZ) br.2006/2004 i (EU) 2017/2394 i Direktive 		        2009/22/EZ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hr-H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372B3960-B4F4-4AB6-AC60-FA4090A516B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Shape 2">
            <a:extLst>
              <a:ext uri="{FF2B5EF4-FFF2-40B4-BE49-F238E27FC236}">
                <a16:creationId xmlns:a16="http://schemas.microsoft.com/office/drawing/2014/main" id="{4E836FBA-B056-4E4F-AFA5-90047362FF4B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300" b="1" i="0" u="none" strike="noStrike" kern="1200" cap="none" spc="-1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300" b="1" i="0" u="none" strike="noStrike" kern="1200" cap="none" spc="-1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5" name="TextShape 4">
            <a:extLst>
              <a:ext uri="{FF2B5EF4-FFF2-40B4-BE49-F238E27FC236}">
                <a16:creationId xmlns:a16="http://schemas.microsoft.com/office/drawing/2014/main" id="{4E532226-30E5-45F7-870E-CBE7513E4CBC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300" b="1" i="0" u="none" strike="noStrike" kern="1200" cap="none" spc="-1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imes New Roman"/>
              </a:rPr>
              <a:t>„MREŽNICA“</a:t>
            </a:r>
            <a:endParaRPr kumimoji="0" lang="hr-HR" sz="1300" b="1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300" b="1" i="0" u="none" strike="noStrike" kern="1200" cap="none" spc="-1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imes New Roman"/>
              </a:rPr>
              <a:t>- udruga za zaštitu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300" b="1" i="0" u="none" strike="noStrike" kern="1200" cap="none" spc="-1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Times New Roman"/>
              </a:rPr>
              <a:t>potrošača grada Duge Rese</a:t>
            </a:r>
            <a:endParaRPr kumimoji="0" lang="hr-HR" sz="1300" b="1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300" b="1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1DA4DDE7-394A-4803-8151-4D8093F7FD93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0533D23F-FB4E-4F51-B3FA-57A745476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47325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30C0615-DD0B-400E-9DA7-748A1F4BA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40" y="718458"/>
            <a:ext cx="7587574" cy="5747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433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27342"/>
            <a:ext cx="7772040" cy="830997"/>
          </a:xfrm>
        </p:spPr>
        <p:txBody>
          <a:bodyPr/>
          <a:lstStyle/>
          <a:p>
            <a:pPr algn="ctr"/>
            <a:r>
              <a:rPr lang="hr-HR" sz="6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Hvala na pozornosti!</a:t>
            </a:r>
          </a:p>
        </p:txBody>
      </p:sp>
      <p:pic>
        <p:nvPicPr>
          <p:cNvPr id="11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2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3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5999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020" y="2584917"/>
            <a:ext cx="7772040" cy="258532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»Ovaj je dokument izrađen uz financijsku podršku Ministarstva gospodarstva, poduzetništva i obrta. </a:t>
            </a:r>
            <a:b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Sadržaj ovoga dokumenta u isključivoj je odgovornosti </a:t>
            </a:r>
            <a:r>
              <a:rPr lang="hr-HR" sz="240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„MREŽNICE“ udruge za zaštitu potrošača grada Duge Rese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 ni pod kojim se uvjetima ne može smatrati odrazom stajališta Ministarstva gospodarstva poduzetništva i obrta«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8244" y="1400467"/>
            <a:ext cx="3507152" cy="8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81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28529" y="1558064"/>
            <a:ext cx="7772040" cy="4266720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»Ovaj je dokument izrađen uz financijsku podršku Ministarstva gospodarstva, poduzetništva i obrta. </a:t>
            </a:r>
            <a:b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Sadržaj ovoga dokumenta u isključivoj je odgovornosti </a:t>
            </a:r>
            <a:r>
              <a:rPr lang="hr-HR" sz="2400" strike="noStrike" spc="-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„MREŽNICE“ udruge za zaštitu potrošača grada Duge Rese</a:t>
            </a:r>
            <a:r>
              <a:rPr lang="hr-H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i ni pod kojim se uvjetima ne može smatrati odrazom stajališta Ministarstva gospodarstva poduzetništva i obrta«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973" y="1308564"/>
            <a:ext cx="3507152" cy="81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222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8" y="-94129"/>
            <a:ext cx="8086725" cy="725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183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58" y="-94129"/>
            <a:ext cx="8086725" cy="7252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93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057" y="1713851"/>
            <a:ext cx="7772040" cy="2520690"/>
          </a:xfrm>
        </p:spPr>
        <p:txBody>
          <a:bodyPr/>
          <a:lstStyle/>
          <a:p>
            <a:pPr algn="ctr"/>
            <a:r>
              <a:rPr lang="hr-HR" sz="48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Zakonodavni okvir i prava potrošača u EU</a:t>
            </a:r>
            <a:br>
              <a:rPr lang="hr-HR" sz="66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hr-HR" sz="66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hr-HR" sz="20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Duga Resa, 14.03.2020.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4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TextShape 2"/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6" name="TextShape 4"/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7" name="Picture 16"/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9003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80D6C36-B534-4AB0-8406-6D000EFD91ED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5" name="TextShape 2">
            <a:extLst>
              <a:ext uri="{FF2B5EF4-FFF2-40B4-BE49-F238E27FC236}">
                <a16:creationId xmlns:a16="http://schemas.microsoft.com/office/drawing/2014/main" id="{F276A5D6-EDE7-4E62-8C12-3A280C99B472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6" name="TextShape 4">
            <a:extLst>
              <a:ext uri="{FF2B5EF4-FFF2-40B4-BE49-F238E27FC236}">
                <a16:creationId xmlns:a16="http://schemas.microsoft.com/office/drawing/2014/main" id="{DB5AD8C5-6A13-4C50-B0E7-20D6C9C29708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7" name="Picture 16">
            <a:extLst>
              <a:ext uri="{FF2B5EF4-FFF2-40B4-BE49-F238E27FC236}">
                <a16:creationId xmlns:a16="http://schemas.microsoft.com/office/drawing/2014/main" id="{FF13E642-F37F-46D2-BB0D-67EF30CA9B74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8" name="Picture 17">
            <a:extLst>
              <a:ext uri="{FF2B5EF4-FFF2-40B4-BE49-F238E27FC236}">
                <a16:creationId xmlns:a16="http://schemas.microsoft.com/office/drawing/2014/main" id="{8AEC508C-EC48-412B-B99D-121F4E2F86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6C6C3AAB-792D-4CC3-8BA5-358432B39822}"/>
              </a:ext>
            </a:extLst>
          </p:cNvPr>
          <p:cNvSpPr txBox="1">
            <a:spLocks/>
          </p:cNvSpPr>
          <p:nvPr/>
        </p:nvSpPr>
        <p:spPr>
          <a:xfrm>
            <a:off x="513318" y="470944"/>
            <a:ext cx="7772040" cy="6647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Izvori prava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5D238928-09F0-4DD6-B8E5-AD470C481904}"/>
              </a:ext>
            </a:extLst>
          </p:cNvPr>
          <p:cNvSpPr txBox="1"/>
          <p:nvPr/>
        </p:nvSpPr>
        <p:spPr>
          <a:xfrm>
            <a:off x="791851" y="1642891"/>
            <a:ext cx="52035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Ustav Republike Hrvatske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Zakoni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hr-HR" dirty="0"/>
              <a:t>Zakon o zaštiti potrošača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Podzakonski propisi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Uredbe EU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/>
              <a:t>Direktive EU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30206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372B3960-B4F4-4AB6-AC60-FA4090A516B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Shape 2">
            <a:extLst>
              <a:ext uri="{FF2B5EF4-FFF2-40B4-BE49-F238E27FC236}">
                <a16:creationId xmlns:a16="http://schemas.microsoft.com/office/drawing/2014/main" id="{4E836FBA-B056-4E4F-AFA5-90047362FF4B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5" name="TextShape 4">
            <a:extLst>
              <a:ext uri="{FF2B5EF4-FFF2-40B4-BE49-F238E27FC236}">
                <a16:creationId xmlns:a16="http://schemas.microsoft.com/office/drawing/2014/main" id="{4E532226-30E5-45F7-870E-CBE7513E4CBC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1DA4DDE7-394A-4803-8151-4D8093F7FD93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0533D23F-FB4E-4F51-B3FA-57A745476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9E63EA3C-BE7D-40A2-833B-BBCABE0769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" y="1020271"/>
            <a:ext cx="9144000" cy="379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8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372B3960-B4F4-4AB6-AC60-FA4090A516B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Shape 2">
            <a:extLst>
              <a:ext uri="{FF2B5EF4-FFF2-40B4-BE49-F238E27FC236}">
                <a16:creationId xmlns:a16="http://schemas.microsoft.com/office/drawing/2014/main" id="{4E836FBA-B056-4E4F-AFA5-90047362FF4B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5" name="TextShape 4">
            <a:extLst>
              <a:ext uri="{FF2B5EF4-FFF2-40B4-BE49-F238E27FC236}">
                <a16:creationId xmlns:a16="http://schemas.microsoft.com/office/drawing/2014/main" id="{4E532226-30E5-45F7-870E-CBE7513E4CBC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1DA4DDE7-394A-4803-8151-4D8093F7FD93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0533D23F-FB4E-4F51-B3FA-57A745476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33F1421-18F1-4D10-B2BF-1AACA4A205A2}"/>
              </a:ext>
            </a:extLst>
          </p:cNvPr>
          <p:cNvSpPr txBox="1">
            <a:spLocks/>
          </p:cNvSpPr>
          <p:nvPr/>
        </p:nvSpPr>
        <p:spPr>
          <a:xfrm>
            <a:off x="685979" y="49810"/>
            <a:ext cx="7772040" cy="6647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 Europske unije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289880D5-960B-46D4-8F2B-4908C47EA8BD}"/>
              </a:ext>
            </a:extLst>
          </p:cNvPr>
          <p:cNvSpPr txBox="1"/>
          <p:nvPr/>
        </p:nvSpPr>
        <p:spPr>
          <a:xfrm>
            <a:off x="165242" y="1093754"/>
            <a:ext cx="881351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Uredba</a:t>
            </a:r>
            <a:r>
              <a:rPr lang="hr-HR" sz="1600" dirty="0"/>
              <a:t> je obvezujući zakonodavni akt koji se mora u cijelosti primjenjivati u čitavoj Europskoj uniji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 Na primjer, kad je EU htio osigurati da uvoz proizvoda u EU ne šteti proizvođačima iz EU-a koji proizvode slične proizvode, Vijeće je donijelo Uredbu kako bi se takav uvoz ograničio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endParaRPr lang="hr-H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Direktiva</a:t>
            </a:r>
            <a:r>
              <a:rPr lang="hr-HR" sz="1600" b="1" dirty="0"/>
              <a:t> </a:t>
            </a:r>
            <a:r>
              <a:rPr lang="hr-HR" sz="1600" dirty="0"/>
              <a:t>je zakonodavni akt kojim se utvrđuje cilj koji sve države članice EU-a moraju ostvariti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međutim, svaka država samostalno odlučuje o načinu na koji će ostvariti taj cilj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primjer: Direktiva o pravima potrošača kojom se jačaju prava potrošača diljem EU, primjerice uklanjanjem skrivenih naknada i troškova na internetu i produljivanjem roka u kojem potrošači mogu odustati od kupoprodajnog ugovora</a:t>
            </a:r>
          </a:p>
          <a:p>
            <a:pPr algn="just"/>
            <a:endParaRPr lang="hr-H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Odluka</a:t>
            </a:r>
            <a:r>
              <a:rPr lang="hr-HR" sz="1600" dirty="0"/>
              <a:t> je obvezujuća za one kojima je upućena (npr. država članica EU-a ili pojedinačno društvo) i izravno se primjenjuje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primjer: Komisija je donijela odluku o sudjelovanju EU-a u radu raznih organizacija koje se bore protiv terorizma </a:t>
            </a:r>
            <a:r>
              <a:rPr lang="hr-HR" sz="1600" dirty="0">
                <a:sym typeface="Wingdings" panose="05000000000000000000" pitchFamily="2" charset="2"/>
              </a:rPr>
              <a:t></a:t>
            </a:r>
            <a:r>
              <a:rPr lang="hr-HR" sz="1600" dirty="0"/>
              <a:t> ta se odluka odnosila samo na navedene organizacije.</a:t>
            </a:r>
          </a:p>
        </p:txBody>
      </p:sp>
    </p:spTree>
    <p:extLst>
      <p:ext uri="{BB962C8B-B14F-4D97-AF65-F5344CB8AC3E}">
        <p14:creationId xmlns:p14="http://schemas.microsoft.com/office/powerpoint/2010/main" val="112368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372B3960-B4F4-4AB6-AC60-FA4090A516B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Shape 2">
            <a:extLst>
              <a:ext uri="{FF2B5EF4-FFF2-40B4-BE49-F238E27FC236}">
                <a16:creationId xmlns:a16="http://schemas.microsoft.com/office/drawing/2014/main" id="{4E836FBA-B056-4E4F-AFA5-90047362FF4B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5" name="TextShape 4">
            <a:extLst>
              <a:ext uri="{FF2B5EF4-FFF2-40B4-BE49-F238E27FC236}">
                <a16:creationId xmlns:a16="http://schemas.microsoft.com/office/drawing/2014/main" id="{4E532226-30E5-45F7-870E-CBE7513E4CBC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1DA4DDE7-394A-4803-8151-4D8093F7FD93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0533D23F-FB4E-4F51-B3FA-57A745476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33F1421-18F1-4D10-B2BF-1AACA4A205A2}"/>
              </a:ext>
            </a:extLst>
          </p:cNvPr>
          <p:cNvSpPr txBox="1">
            <a:spLocks/>
          </p:cNvSpPr>
          <p:nvPr/>
        </p:nvSpPr>
        <p:spPr>
          <a:xfrm>
            <a:off x="685980" y="392462"/>
            <a:ext cx="7772040" cy="66479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Akti Europske unije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289880D5-960B-46D4-8F2B-4908C47EA8BD}"/>
              </a:ext>
            </a:extLst>
          </p:cNvPr>
          <p:cNvSpPr txBox="1"/>
          <p:nvPr/>
        </p:nvSpPr>
        <p:spPr>
          <a:xfrm>
            <a:off x="119695" y="1419536"/>
            <a:ext cx="88135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Preporuka</a:t>
            </a:r>
            <a:r>
              <a:rPr lang="hr-HR" sz="1600" dirty="0"/>
              <a:t> nije obvezujuća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kad je Komisija uputila preporuku pravosudnim tijelima država EU-a da se češće koriste videokonferencijama radi bolje prekogranične suradnje u području pravosuđa, ta preporuka nije imala nikakvih pravnih posljedica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preporukom se institucijama omogućuje da iznesu svoja stajališta i predlože način djelovanja, a da pritom ne nameću nikakve pravne obveze onima kojima je upute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endParaRPr lang="hr-H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hr-HR" sz="1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Mišljenje</a:t>
            </a:r>
            <a:r>
              <a:rPr lang="hr-HR" sz="1600" dirty="0"/>
              <a:t> je instrument kojim se institucijama omogućuje da daju neobvezujuću izjavu bez nametanja ikakve pravne obveze onima kojima je upućeno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mišljenje nije obvezujuće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mogu ga izdati glavne institucije EU-a (Komisija, Vijeće, Parlament), Odbor regija te Europski gospodarski i socijalni odbor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tijekom izrade zakonodavstva odbori daju mišljenje sa svog specifičnog regionalnog ili gospodarskog i socijalnog stajališta</a:t>
            </a:r>
          </a:p>
          <a:p>
            <a:pPr marL="1200150" lvl="2" indent="-285750" algn="just">
              <a:buFont typeface="Wingdings" panose="05000000000000000000" pitchFamily="2" charset="2"/>
              <a:buChar char="v"/>
            </a:pPr>
            <a:r>
              <a:rPr lang="hr-HR" sz="1600" dirty="0"/>
              <a:t>Primjer: Odbor regija objavio je mišljenje o paketu mjera za čisti zrak u Europi</a:t>
            </a:r>
          </a:p>
        </p:txBody>
      </p:sp>
    </p:spTree>
    <p:extLst>
      <p:ext uri="{BB962C8B-B14F-4D97-AF65-F5344CB8AC3E}">
        <p14:creationId xmlns:p14="http://schemas.microsoft.com/office/powerpoint/2010/main" val="2802368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>
            <a:extLst>
              <a:ext uri="{FF2B5EF4-FFF2-40B4-BE49-F238E27FC236}">
                <a16:creationId xmlns:a16="http://schemas.microsoft.com/office/drawing/2014/main" id="{372B3960-B4F4-4AB6-AC60-FA4090A516BA}"/>
              </a:ext>
            </a:extLst>
          </p:cNvPr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</a:extLst>
          </a:blip>
          <a:stretch/>
        </p:blipFill>
        <p:spPr>
          <a:xfrm>
            <a:off x="119695" y="5869214"/>
            <a:ext cx="787246" cy="814530"/>
          </a:xfrm>
          <a:prstGeom prst="rect">
            <a:avLst/>
          </a:prstGeom>
          <a:ln>
            <a:noFill/>
          </a:ln>
          <a:effectLst/>
        </p:spPr>
      </p:pic>
      <p:sp>
        <p:nvSpPr>
          <p:cNvPr id="14" name="TextShape 2">
            <a:extLst>
              <a:ext uri="{FF2B5EF4-FFF2-40B4-BE49-F238E27FC236}">
                <a16:creationId xmlns:a16="http://schemas.microsoft.com/office/drawing/2014/main" id="{4E836FBA-B056-4E4F-AFA5-90047362FF4B}"/>
              </a:ext>
            </a:extLst>
          </p:cNvPr>
          <p:cNvSpPr txBox="1"/>
          <p:nvPr/>
        </p:nvSpPr>
        <p:spPr>
          <a:xfrm>
            <a:off x="7225426" y="5821133"/>
            <a:ext cx="2192040" cy="910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„POTROŠAČICA”</a:t>
            </a:r>
          </a:p>
          <a:p>
            <a:r>
              <a:rPr lang="hr-HR" sz="1300" b="1" strike="noStrike" spc="-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- društvo za zaštitu potrošačica Hrvatske</a:t>
            </a:r>
          </a:p>
        </p:txBody>
      </p:sp>
      <p:sp>
        <p:nvSpPr>
          <p:cNvPr id="15" name="TextShape 4">
            <a:extLst>
              <a:ext uri="{FF2B5EF4-FFF2-40B4-BE49-F238E27FC236}">
                <a16:creationId xmlns:a16="http://schemas.microsoft.com/office/drawing/2014/main" id="{4E532226-30E5-45F7-870E-CBE7513E4CBC}"/>
              </a:ext>
            </a:extLst>
          </p:cNvPr>
          <p:cNvSpPr txBox="1"/>
          <p:nvPr/>
        </p:nvSpPr>
        <p:spPr>
          <a:xfrm>
            <a:off x="906941" y="5910118"/>
            <a:ext cx="2240390" cy="771840"/>
          </a:xfrm>
          <a:prstGeom prst="rect">
            <a:avLst/>
          </a:prstGeom>
          <a:noFill/>
          <a:ln>
            <a:noFill/>
          </a:ln>
        </p:spPr>
        <p:txBody>
          <a:bodyPr lIns="4572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„MREŽNICA“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- udruga za zaštitu </a:t>
            </a:r>
          </a:p>
          <a:p>
            <a:pPr>
              <a:lnSpc>
                <a:spcPct val="100000"/>
              </a:lnSpc>
            </a:pPr>
            <a:r>
              <a:rPr lang="hr-HR" sz="1300" b="1" strike="noStrike" spc="-1" dirty="0">
                <a:solidFill>
                  <a:srgbClr val="595959"/>
                </a:solidFill>
                <a:latin typeface="Times New Roman"/>
              </a:rPr>
              <a:t>potrošača grada Duge Rese</a:t>
            </a:r>
            <a:endParaRPr lang="hr-HR" sz="1300" b="1" strike="noStrike" spc="-1" dirty="0">
              <a:latin typeface="Times New Roman"/>
            </a:endParaRPr>
          </a:p>
          <a:p>
            <a:pPr>
              <a:lnSpc>
                <a:spcPct val="100000"/>
              </a:lnSpc>
            </a:pPr>
            <a:endParaRPr lang="hr-HR" sz="1300" b="1" strike="noStrike" spc="-1" dirty="0">
              <a:latin typeface="Times New Roman"/>
            </a:endParaRPr>
          </a:p>
        </p:txBody>
      </p:sp>
      <p:pic>
        <p:nvPicPr>
          <p:cNvPr id="16" name="Picture 16">
            <a:extLst>
              <a:ext uri="{FF2B5EF4-FFF2-40B4-BE49-F238E27FC236}">
                <a16:creationId xmlns:a16="http://schemas.microsoft.com/office/drawing/2014/main" id="{1DA4DDE7-394A-4803-8151-4D8093F7FD93}"/>
              </a:ext>
            </a:extLst>
          </p:cNvPr>
          <p:cNvPicPr/>
          <p:nvPr/>
        </p:nvPicPr>
        <p:blipFill>
          <a:blip r:embed="rId4"/>
          <a:stretch/>
        </p:blipFill>
        <p:spPr>
          <a:xfrm rot="1200">
            <a:off x="6297350" y="5732757"/>
            <a:ext cx="999000" cy="999000"/>
          </a:xfrm>
          <a:prstGeom prst="rect">
            <a:avLst/>
          </a:prstGeom>
          <a:ln>
            <a:noFill/>
          </a:ln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id="{0533D23F-FB4E-4F51-B3FA-57A745476C7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7331" y="5873722"/>
            <a:ext cx="3203731" cy="743697"/>
          </a:xfrm>
          <a:prstGeom prst="rect">
            <a:avLst/>
          </a:prstGeom>
          <a:effectLst/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33F1421-18F1-4D10-B2BF-1AACA4A205A2}"/>
              </a:ext>
            </a:extLst>
          </p:cNvPr>
          <p:cNvSpPr txBox="1">
            <a:spLocks/>
          </p:cNvSpPr>
          <p:nvPr/>
        </p:nvSpPr>
        <p:spPr>
          <a:xfrm>
            <a:off x="834230" y="313551"/>
            <a:ext cx="7772040" cy="1329595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Pravo EU-a i njegova primjena</a:t>
            </a:r>
            <a:endParaRPr lang="hr-HR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330799C1-94D5-4DA0-9ED9-78107624820A}"/>
              </a:ext>
            </a:extLst>
          </p:cNvPr>
          <p:cNvSpPr txBox="1"/>
          <p:nvPr/>
        </p:nvSpPr>
        <p:spPr>
          <a:xfrm>
            <a:off x="532171" y="2006898"/>
            <a:ext cx="83761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/>
              <a:t>uredbe i odluke </a:t>
            </a:r>
            <a:r>
              <a:rPr lang="hr-HR" dirty="0"/>
              <a:t>automatski postaju obvezujuće u cijelom EU-u na dan kad stupe na snagu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/>
              <a:t>n</a:t>
            </a:r>
            <a:r>
              <a:rPr lang="pt-BR" dirty="0"/>
              <a:t>acionalna tijela moraju osigurati da se ispravno primjenjuju</a:t>
            </a: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b="1" dirty="0"/>
              <a:t>direktive</a:t>
            </a:r>
            <a:r>
              <a:rPr lang="hr-HR" dirty="0"/>
              <a:t> države članice moraju prenijeti u nacionalno zakonodavstvo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/>
              <a:t>svaka direktiva sadržava rok do kojeg države članice moraju prenijeti njezine odredbe u svoje nacionalno zakonodavstvo i o tome obavijestiti Komisiju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hr-HR" dirty="0"/>
              <a:t>Komisija pomaže državama članicama u pravilnoj provedbi svih propisa EU-a (pruža informacije na internetu, provedbene planove i smjernice te organizira sastanke stručnih skupina)</a:t>
            </a:r>
          </a:p>
        </p:txBody>
      </p:sp>
    </p:spTree>
    <p:extLst>
      <p:ext uri="{BB962C8B-B14F-4D97-AF65-F5344CB8AC3E}">
        <p14:creationId xmlns:p14="http://schemas.microsoft.com/office/powerpoint/2010/main" val="1449696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3708</TotalTime>
  <Words>1527</Words>
  <Application>Microsoft Office PowerPoint</Application>
  <PresentationFormat>Prikaz na zaslonu (4:3)</PresentationFormat>
  <Paragraphs>180</Paragraphs>
  <Slides>21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9" baseType="lpstr">
      <vt:lpstr>Arial</vt:lpstr>
      <vt:lpstr>Calibri</vt:lpstr>
      <vt:lpstr>Century Gothic</vt:lpstr>
      <vt:lpstr>Palatino Linotype</vt:lpstr>
      <vt:lpstr>Symbol</vt:lpstr>
      <vt:lpstr>Times New Roman</vt:lpstr>
      <vt:lpstr>Wingdings</vt:lpstr>
      <vt:lpstr>Office Theme</vt:lpstr>
      <vt:lpstr>PowerPoint prezentacija</vt:lpstr>
      <vt:lpstr>»Ovaj je dokument izrađen uz financijsku podršku Ministarstva gospodarstva, poduzetništva i obrta.  Sadržaj ovoga dokumenta u isključivoj je odgovornosti „MREŽNICE“ udruge za zaštitu potrošača grada Duge Rese i ni pod kojim se uvjetima ne može smatrati odrazom stajališta Ministarstva gospodarstva poduzetništva i obrta«</vt:lpstr>
      <vt:lpstr>PowerPoint prezentacija</vt:lpstr>
      <vt:lpstr>Zakonodavni okvir i prava potrošača u EU  Duga Resa, 14.03.2020.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RAPEX </vt:lpstr>
      <vt:lpstr>PowerPoint prezentacija</vt:lpstr>
      <vt:lpstr>PowerPoint prezentacija</vt:lpstr>
      <vt:lpstr>Hvala na pozornosti!</vt:lpstr>
      <vt:lpstr>»Ovaj je dokument izrađen uz financijsku podršku Ministarstva gospodarstva, poduzetništva i obrta.  Sadržaj ovoga dokumenta u isključivoj je odgovornosti „MREŽNICE“ udruge za zaštitu potrošača grada Duge Rese i ni pod kojim se uvjetima ne može smatrati odrazom stajališta Ministarstva gospodarstva poduzetništva i obrta«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hdesk</dc:creator>
  <dc:description/>
  <cp:lastModifiedBy>Mrežnica Udruga za zaštitu potrošača grada Duga Resa</cp:lastModifiedBy>
  <cp:revision>355</cp:revision>
  <cp:lastPrinted>2019-09-04T19:46:10Z</cp:lastPrinted>
  <dcterms:created xsi:type="dcterms:W3CDTF">2019-03-18T11:23:00Z</dcterms:created>
  <dcterms:modified xsi:type="dcterms:W3CDTF">2020-01-22T21:17:35Z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